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74" r:id="rId3"/>
    <p:sldId id="284" r:id="rId4"/>
    <p:sldId id="280" r:id="rId5"/>
    <p:sldId id="285" r:id="rId6"/>
    <p:sldId id="286" r:id="rId7"/>
    <p:sldId id="276" r:id="rId8"/>
    <p:sldId id="288" r:id="rId9"/>
    <p:sldId id="289" r:id="rId10"/>
    <p:sldId id="290" r:id="rId11"/>
    <p:sldId id="291" r:id="rId12"/>
    <p:sldId id="292" r:id="rId13"/>
    <p:sldId id="293" r:id="rId14"/>
    <p:sldId id="294" r:id="rId15"/>
    <p:sldId id="295" r:id="rId16"/>
    <p:sldId id="296" r:id="rId17"/>
    <p:sldId id="297" r:id="rId18"/>
    <p:sldId id="298" r:id="rId19"/>
    <p:sldId id="300" r:id="rId20"/>
    <p:sldId id="279" r:id="rId21"/>
    <p:sldId id="302" r:id="rId22"/>
    <p:sldId id="307" r:id="rId23"/>
    <p:sldId id="312" r:id="rId24"/>
    <p:sldId id="281" r:id="rId25"/>
    <p:sldId id="308" r:id="rId26"/>
    <p:sldId id="309" r:id="rId27"/>
    <p:sldId id="310" r:id="rId28"/>
    <p:sldId id="311" r:id="rId29"/>
    <p:sldId id="306" r:id="rId3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77942"/>
    <a:srgbClr val="336600"/>
    <a:srgbClr val="636342"/>
    <a:srgbClr val="0021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191" autoAdjust="0"/>
    <p:restoredTop sz="94662" autoAdjust="0"/>
  </p:normalViewPr>
  <p:slideViewPr>
    <p:cSldViewPr>
      <p:cViewPr varScale="1">
        <p:scale>
          <a:sx n="159" d="100"/>
          <a:sy n="159" d="100"/>
        </p:scale>
        <p:origin x="1752" y="1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3DBC34B-D9E8-4C26-A2AF-351009CADA2B}" type="datetimeFigureOut">
              <a:rPr lang="en-US" smtClean="0"/>
              <a:t>2/8/2024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92E97B9-202A-495C-815E-C1D5A41F8C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6902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588DB-27E9-4750-A1D8-038B79135884}" type="datetimeFigureOut">
              <a:rPr lang="en-US" smtClean="0"/>
              <a:t>2/8/2024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B0093-40F5-4FB7-8DC4-7E1A12D43D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472618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588DB-27E9-4750-A1D8-038B79135884}" type="datetimeFigureOut">
              <a:rPr lang="en-US" smtClean="0"/>
              <a:t>2/8/2024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B0093-40F5-4FB7-8DC4-7E1A12D43D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633182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588DB-27E9-4750-A1D8-038B79135884}" type="datetimeFigureOut">
              <a:rPr lang="en-US" smtClean="0"/>
              <a:t>2/8/2024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B0093-40F5-4FB7-8DC4-7E1A12D43D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708366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588DB-27E9-4750-A1D8-038B79135884}" type="datetimeFigureOut">
              <a:rPr lang="en-US" smtClean="0"/>
              <a:t>2/8/2024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B0093-40F5-4FB7-8DC4-7E1A12D43D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489640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588DB-27E9-4750-A1D8-038B79135884}" type="datetimeFigureOut">
              <a:rPr lang="en-US" smtClean="0"/>
              <a:t>2/8/2024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B0093-40F5-4FB7-8DC4-7E1A12D43D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50821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588DB-27E9-4750-A1D8-038B79135884}" type="datetimeFigureOut">
              <a:rPr lang="en-US" smtClean="0"/>
              <a:t>2/8/2024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B0093-40F5-4FB7-8DC4-7E1A12D43D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011706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588DB-27E9-4750-A1D8-038B79135884}" type="datetimeFigureOut">
              <a:rPr lang="en-US" smtClean="0"/>
              <a:t>2/8/2024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B0093-40F5-4FB7-8DC4-7E1A12D43D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1133420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588DB-27E9-4750-A1D8-038B79135884}" type="datetimeFigureOut">
              <a:rPr lang="en-US" smtClean="0"/>
              <a:t>2/8/2024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B0093-40F5-4FB7-8DC4-7E1A12D43D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64037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588DB-27E9-4750-A1D8-038B79135884}" type="datetimeFigureOut">
              <a:rPr lang="en-US" smtClean="0"/>
              <a:t>2/8/2024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B0093-40F5-4FB7-8DC4-7E1A12D43D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6602641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588DB-27E9-4750-A1D8-038B79135884}" type="datetimeFigureOut">
              <a:rPr lang="en-US" smtClean="0"/>
              <a:t>2/8/2024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B0093-40F5-4FB7-8DC4-7E1A12D43D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374013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588DB-27E9-4750-A1D8-038B79135884}" type="datetimeFigureOut">
              <a:rPr lang="en-US" smtClean="0"/>
              <a:t>2/8/2024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B0093-40F5-4FB7-8DC4-7E1A12D43D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766885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6588DB-27E9-4750-A1D8-038B79135884}" type="datetimeFigureOut">
              <a:rPr lang="en-US" smtClean="0"/>
              <a:t>2/8/2024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9B0093-40F5-4FB7-8DC4-7E1A12D43D7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830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people at a market&#10;&#10;Description automatically generated">
            <a:extLst>
              <a:ext uri="{FF2B5EF4-FFF2-40B4-BE49-F238E27FC236}">
                <a16:creationId xmlns:a16="http://schemas.microsoft.com/office/drawing/2014/main" id="{FDB0FE08-217C-DB5B-35FC-A802E29A1B1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1880">
            <a:off x="-203078" y="-516630"/>
            <a:ext cx="9568501" cy="7176376"/>
          </a:xfrm>
          <a:prstGeom prst="rect">
            <a:avLst/>
          </a:prstGeom>
          <a:solidFill>
            <a:srgbClr val="977942">
              <a:alpha val="0"/>
            </a:srgbClr>
          </a:solidFill>
        </p:spPr>
      </p:pic>
      <p:sp>
        <p:nvSpPr>
          <p:cNvPr id="13" name="Rectangle 12"/>
          <p:cNvSpPr>
            <a:spLocks/>
          </p:cNvSpPr>
          <p:nvPr/>
        </p:nvSpPr>
        <p:spPr>
          <a:xfrm>
            <a:off x="0" y="3962400"/>
            <a:ext cx="5486400" cy="1431161"/>
          </a:xfrm>
          <a:prstGeom prst="rect">
            <a:avLst/>
          </a:prstGeom>
          <a:solidFill>
            <a:srgbClr val="977942"/>
          </a:solidFill>
          <a:effectLst/>
        </p:spPr>
        <p:txBody>
          <a:bodyPr wrap="square" tIns="0" bIns="0" anchor="t" anchorCtr="1">
            <a:spAutoFit/>
          </a:bodyPr>
          <a:lstStyle/>
          <a:p>
            <a:pPr>
              <a:lnSpc>
                <a:spcPts val="9000"/>
              </a:lnSpc>
            </a:pPr>
            <a:r>
              <a:rPr lang="en-US" sz="4400" b="1" dirty="0">
                <a:solidFill>
                  <a:schemeClr val="bg1"/>
                </a:solidFill>
              </a:rPr>
              <a:t>2023 Year in Review</a:t>
            </a:r>
          </a:p>
          <a:p>
            <a:r>
              <a:rPr lang="en-US" dirty="0"/>
              <a:t> 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339A214-922F-7E8F-EAE9-95430D9E5738}"/>
              </a:ext>
            </a:extLst>
          </p:cNvPr>
          <p:cNvSpPr/>
          <p:nvPr/>
        </p:nvSpPr>
        <p:spPr>
          <a:xfrm>
            <a:off x="-14514" y="5099280"/>
            <a:ext cx="9158514" cy="1758719"/>
          </a:xfrm>
          <a:prstGeom prst="rect">
            <a:avLst/>
          </a:prstGeom>
          <a:solidFill>
            <a:srgbClr val="3366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061E1141-CD62-76C1-C58F-023B9FBB988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1599" y="5273181"/>
            <a:ext cx="3454201" cy="1307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063079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8E9C8CD-01C5-F530-A450-0A7B4812D311}"/>
              </a:ext>
            </a:extLst>
          </p:cNvPr>
          <p:cNvSpPr/>
          <p:nvPr/>
        </p:nvSpPr>
        <p:spPr>
          <a:xfrm>
            <a:off x="439057" y="152400"/>
            <a:ext cx="82296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5400" b="1" dirty="0">
                <a:solidFill>
                  <a:srgbClr val="336600"/>
                </a:solidFill>
              </a:rPr>
              <a:t>Signature Events</a:t>
            </a:r>
            <a:endParaRPr lang="en-US" sz="5400" b="1" dirty="0">
              <a:solidFill>
                <a:srgbClr val="002121"/>
              </a:solidFill>
            </a:endParaRPr>
          </a:p>
          <a:p>
            <a:pPr algn="ctr">
              <a:spcAft>
                <a:spcPts val="2400"/>
              </a:spcAft>
            </a:pPr>
            <a:r>
              <a:rPr lang="en-US" sz="4800" b="0" i="0" u="none" strike="noStrike" baseline="30000" dirty="0">
                <a:solidFill>
                  <a:srgbClr val="977942"/>
                </a:solidFill>
                <a:latin typeface="Arboria Medium" panose="02000000000000000000" pitchFamily="50" charset="0"/>
              </a:rPr>
              <a:t>Medina Fall Festival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B73B994-8DAB-46D1-F1EE-6DBDC87D9EEA}"/>
              </a:ext>
            </a:extLst>
          </p:cNvPr>
          <p:cNvSpPr/>
          <p:nvPr/>
        </p:nvSpPr>
        <p:spPr>
          <a:xfrm>
            <a:off x="-14514" y="5099280"/>
            <a:ext cx="9158514" cy="1758719"/>
          </a:xfrm>
          <a:prstGeom prst="rect">
            <a:avLst/>
          </a:prstGeom>
          <a:solidFill>
            <a:srgbClr val="3366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7503BD55-04A2-3589-6763-B8B4BD62B79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1599" y="5273181"/>
            <a:ext cx="3454201" cy="130743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51784D6-AE56-3A4D-EB12-C35C1B51586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1800" y="1828801"/>
            <a:ext cx="4064000" cy="304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495A4D3-F8EE-D9D4-2D4E-728B94C6509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8200" y="1828800"/>
            <a:ext cx="4064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78771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8E9C8CD-01C5-F530-A450-0A7B4812D311}"/>
              </a:ext>
            </a:extLst>
          </p:cNvPr>
          <p:cNvSpPr/>
          <p:nvPr/>
        </p:nvSpPr>
        <p:spPr>
          <a:xfrm>
            <a:off x="439057" y="152400"/>
            <a:ext cx="82296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5400" b="1" dirty="0">
                <a:solidFill>
                  <a:srgbClr val="336600"/>
                </a:solidFill>
              </a:rPr>
              <a:t>Signature Events</a:t>
            </a:r>
            <a:endParaRPr lang="en-US" sz="5400" b="1" dirty="0">
              <a:solidFill>
                <a:srgbClr val="002121"/>
              </a:solidFill>
            </a:endParaRPr>
          </a:p>
          <a:p>
            <a:pPr algn="ctr">
              <a:spcAft>
                <a:spcPts val="2400"/>
              </a:spcAft>
            </a:pPr>
            <a:r>
              <a:rPr lang="en-US" sz="4800" b="0" i="0" u="none" strike="noStrike" baseline="30000" dirty="0">
                <a:solidFill>
                  <a:srgbClr val="977942"/>
                </a:solidFill>
                <a:latin typeface="Arboria Medium" panose="02000000000000000000" pitchFamily="50" charset="0"/>
              </a:rPr>
              <a:t>Medina Candlelight Walk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B73B994-8DAB-46D1-F1EE-6DBDC87D9EEA}"/>
              </a:ext>
            </a:extLst>
          </p:cNvPr>
          <p:cNvSpPr/>
          <p:nvPr/>
        </p:nvSpPr>
        <p:spPr>
          <a:xfrm>
            <a:off x="-14514" y="5099280"/>
            <a:ext cx="9158514" cy="1758719"/>
          </a:xfrm>
          <a:prstGeom prst="rect">
            <a:avLst/>
          </a:prstGeom>
          <a:solidFill>
            <a:srgbClr val="3366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7503BD55-04A2-3589-6763-B8B4BD62B79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1599" y="5273181"/>
            <a:ext cx="3454201" cy="130743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E7D1092-72DA-3B53-659B-B2E42BE0C6C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1800" y="1828801"/>
            <a:ext cx="4064000" cy="304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4E4A0E6-C27D-173E-8BD6-FFDF8EA5494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8200" y="1828800"/>
            <a:ext cx="4064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423142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8E9C8CD-01C5-F530-A450-0A7B4812D311}"/>
              </a:ext>
            </a:extLst>
          </p:cNvPr>
          <p:cNvSpPr/>
          <p:nvPr/>
        </p:nvSpPr>
        <p:spPr>
          <a:xfrm>
            <a:off x="439057" y="152400"/>
            <a:ext cx="82296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5400" b="1" dirty="0">
                <a:solidFill>
                  <a:srgbClr val="336600"/>
                </a:solidFill>
              </a:rPr>
              <a:t>Promotional Events</a:t>
            </a:r>
            <a:endParaRPr lang="en-US" sz="5400" b="1" dirty="0">
              <a:solidFill>
                <a:srgbClr val="002121"/>
              </a:solidFill>
            </a:endParaRPr>
          </a:p>
          <a:p>
            <a:pPr algn="ctr">
              <a:spcAft>
                <a:spcPts val="2400"/>
              </a:spcAft>
            </a:pPr>
            <a:r>
              <a:rPr lang="en-US" sz="4800" b="0" i="0" u="none" strike="noStrike" baseline="30000" dirty="0">
                <a:solidFill>
                  <a:srgbClr val="977942"/>
                </a:solidFill>
                <a:latin typeface="Arboria Medium" panose="02000000000000000000" pitchFamily="50" charset="0"/>
              </a:rPr>
              <a:t>Ladies Night Out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B73B994-8DAB-46D1-F1EE-6DBDC87D9EEA}"/>
              </a:ext>
            </a:extLst>
          </p:cNvPr>
          <p:cNvSpPr/>
          <p:nvPr/>
        </p:nvSpPr>
        <p:spPr>
          <a:xfrm>
            <a:off x="-14514" y="5099280"/>
            <a:ext cx="9158514" cy="1758719"/>
          </a:xfrm>
          <a:prstGeom prst="rect">
            <a:avLst/>
          </a:prstGeom>
          <a:solidFill>
            <a:srgbClr val="3366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7503BD55-04A2-3589-6763-B8B4BD62B79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1599" y="5273181"/>
            <a:ext cx="3454201" cy="130743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D23A958-9414-2B78-D374-651E096F713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1800" y="1828801"/>
            <a:ext cx="4064000" cy="304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77BF7C3-9F0D-CC66-C293-E50E70BE8DE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8200" y="1828800"/>
            <a:ext cx="4064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811392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8E9C8CD-01C5-F530-A450-0A7B4812D311}"/>
              </a:ext>
            </a:extLst>
          </p:cNvPr>
          <p:cNvSpPr/>
          <p:nvPr/>
        </p:nvSpPr>
        <p:spPr>
          <a:xfrm>
            <a:off x="439057" y="152400"/>
            <a:ext cx="82296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5400" b="1" dirty="0">
                <a:solidFill>
                  <a:srgbClr val="336600"/>
                </a:solidFill>
              </a:rPr>
              <a:t>Promotional Events</a:t>
            </a:r>
            <a:endParaRPr lang="en-US" sz="5400" b="1" dirty="0">
              <a:solidFill>
                <a:srgbClr val="002121"/>
              </a:solidFill>
            </a:endParaRPr>
          </a:p>
          <a:p>
            <a:pPr algn="ctr">
              <a:spcAft>
                <a:spcPts val="2400"/>
              </a:spcAft>
            </a:pPr>
            <a:r>
              <a:rPr lang="en-US" sz="4800" b="0" i="0" u="none" strike="noStrike" baseline="30000" dirty="0">
                <a:solidFill>
                  <a:srgbClr val="977942"/>
                </a:solidFill>
                <a:latin typeface="Arboria Medium" panose="02000000000000000000" pitchFamily="50" charset="0"/>
              </a:rPr>
              <a:t>Cars &amp; Coffee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B73B994-8DAB-46D1-F1EE-6DBDC87D9EEA}"/>
              </a:ext>
            </a:extLst>
          </p:cNvPr>
          <p:cNvSpPr/>
          <p:nvPr/>
        </p:nvSpPr>
        <p:spPr>
          <a:xfrm>
            <a:off x="-14514" y="5099280"/>
            <a:ext cx="9158514" cy="1758719"/>
          </a:xfrm>
          <a:prstGeom prst="rect">
            <a:avLst/>
          </a:prstGeom>
          <a:solidFill>
            <a:srgbClr val="3366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7503BD55-04A2-3589-6763-B8B4BD62B79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1599" y="5273181"/>
            <a:ext cx="3454201" cy="130743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610F202-A78B-D3E0-8BC7-18F8B3EF967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8200" y="1829276"/>
            <a:ext cx="4064000" cy="304704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CFE1FF2-B853-859A-85CC-8290D6535BD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1800" y="1828800"/>
            <a:ext cx="4064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19272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8E9C8CD-01C5-F530-A450-0A7B4812D311}"/>
              </a:ext>
            </a:extLst>
          </p:cNvPr>
          <p:cNvSpPr/>
          <p:nvPr/>
        </p:nvSpPr>
        <p:spPr>
          <a:xfrm>
            <a:off x="439057" y="152400"/>
            <a:ext cx="82296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5400" b="1" dirty="0">
                <a:solidFill>
                  <a:srgbClr val="336600"/>
                </a:solidFill>
              </a:rPr>
              <a:t>Fundraising Events</a:t>
            </a:r>
            <a:endParaRPr lang="en-US" sz="5400" b="1" dirty="0">
              <a:solidFill>
                <a:srgbClr val="002121"/>
              </a:solidFill>
            </a:endParaRPr>
          </a:p>
          <a:p>
            <a:pPr algn="ctr">
              <a:spcAft>
                <a:spcPts val="2400"/>
              </a:spcAft>
            </a:pPr>
            <a:r>
              <a:rPr lang="en-US" sz="4800" b="0" i="0" u="none" strike="noStrike" baseline="30000" dirty="0">
                <a:solidFill>
                  <a:srgbClr val="977942"/>
                </a:solidFill>
                <a:latin typeface="Arboria Medium" panose="02000000000000000000" pitchFamily="50" charset="0"/>
              </a:rPr>
              <a:t>Medina Beer Fest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B73B994-8DAB-46D1-F1EE-6DBDC87D9EEA}"/>
              </a:ext>
            </a:extLst>
          </p:cNvPr>
          <p:cNvSpPr/>
          <p:nvPr/>
        </p:nvSpPr>
        <p:spPr>
          <a:xfrm>
            <a:off x="-14514" y="5099280"/>
            <a:ext cx="9158514" cy="1758719"/>
          </a:xfrm>
          <a:prstGeom prst="rect">
            <a:avLst/>
          </a:prstGeom>
          <a:solidFill>
            <a:srgbClr val="3366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7503BD55-04A2-3589-6763-B8B4BD62B79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1599" y="5273181"/>
            <a:ext cx="3454201" cy="130743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E5F95F7-516C-DFC4-4C1E-BDD1C60FCF6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56"/>
          <a:stretch/>
        </p:blipFill>
        <p:spPr>
          <a:xfrm>
            <a:off x="431800" y="1828800"/>
            <a:ext cx="4064000" cy="30418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F7B33B9-2A2D-0D9C-86EF-73AF80CF14C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571"/>
          <a:stretch/>
        </p:blipFill>
        <p:spPr>
          <a:xfrm>
            <a:off x="4648200" y="1828800"/>
            <a:ext cx="40640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17220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8E9C8CD-01C5-F530-A450-0A7B4812D311}"/>
              </a:ext>
            </a:extLst>
          </p:cNvPr>
          <p:cNvSpPr/>
          <p:nvPr/>
        </p:nvSpPr>
        <p:spPr>
          <a:xfrm>
            <a:off x="439057" y="152400"/>
            <a:ext cx="82296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5400" b="1" dirty="0">
                <a:solidFill>
                  <a:srgbClr val="336600"/>
                </a:solidFill>
              </a:rPr>
              <a:t>Fundraising Events</a:t>
            </a:r>
            <a:endParaRPr lang="en-US" sz="5400" b="1" dirty="0">
              <a:solidFill>
                <a:srgbClr val="002121"/>
              </a:solidFill>
            </a:endParaRPr>
          </a:p>
          <a:p>
            <a:pPr algn="ctr">
              <a:spcAft>
                <a:spcPts val="2400"/>
              </a:spcAft>
            </a:pPr>
            <a:r>
              <a:rPr lang="en-US" sz="4800" b="0" i="0" u="none" strike="noStrike" baseline="30000" dirty="0">
                <a:solidFill>
                  <a:srgbClr val="977942"/>
                </a:solidFill>
                <a:latin typeface="Arboria Medium" panose="02000000000000000000" pitchFamily="50" charset="0"/>
              </a:rPr>
              <a:t>Scholarship Golf Outing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B73B994-8DAB-46D1-F1EE-6DBDC87D9EEA}"/>
              </a:ext>
            </a:extLst>
          </p:cNvPr>
          <p:cNvSpPr/>
          <p:nvPr/>
        </p:nvSpPr>
        <p:spPr>
          <a:xfrm>
            <a:off x="-14514" y="5099280"/>
            <a:ext cx="9158514" cy="1758719"/>
          </a:xfrm>
          <a:prstGeom prst="rect">
            <a:avLst/>
          </a:prstGeom>
          <a:solidFill>
            <a:srgbClr val="3366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7503BD55-04A2-3589-6763-B8B4BD62B79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1599" y="5273181"/>
            <a:ext cx="3454201" cy="130743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31483F7-834F-3FBE-1EC1-F00D8B09160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1800" y="1828801"/>
            <a:ext cx="4064000" cy="304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4CD2C4C-3CAC-923F-BADF-24D66CCD669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8200" y="1828800"/>
            <a:ext cx="4064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696843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8E9C8CD-01C5-F530-A450-0A7B4812D311}"/>
              </a:ext>
            </a:extLst>
          </p:cNvPr>
          <p:cNvSpPr/>
          <p:nvPr/>
        </p:nvSpPr>
        <p:spPr>
          <a:xfrm>
            <a:off x="439057" y="152400"/>
            <a:ext cx="82296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5400" b="1" dirty="0">
                <a:solidFill>
                  <a:srgbClr val="336600"/>
                </a:solidFill>
              </a:rPr>
              <a:t>Streetscape Design</a:t>
            </a:r>
            <a:endParaRPr lang="en-US" sz="5400" b="1" dirty="0">
              <a:solidFill>
                <a:srgbClr val="002121"/>
              </a:solidFill>
            </a:endParaRPr>
          </a:p>
          <a:p>
            <a:pPr algn="ctr">
              <a:spcAft>
                <a:spcPts val="2400"/>
              </a:spcAft>
            </a:pPr>
            <a:r>
              <a:rPr lang="en-US" sz="4800" baseline="30000" dirty="0">
                <a:solidFill>
                  <a:srgbClr val="977942"/>
                </a:solidFill>
                <a:latin typeface="Arboria Medium" panose="02000000000000000000" pitchFamily="50" charset="0"/>
              </a:rPr>
              <a:t>South Town </a:t>
            </a:r>
            <a:r>
              <a:rPr lang="en-US" sz="4800" b="0" i="0" u="none" strike="noStrike" baseline="30000" dirty="0">
                <a:solidFill>
                  <a:srgbClr val="977942"/>
                </a:solidFill>
                <a:latin typeface="Arboria Medium" panose="02000000000000000000" pitchFamily="50" charset="0"/>
              </a:rPr>
              <a:t>&amp; Fall Flower Pots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B73B994-8DAB-46D1-F1EE-6DBDC87D9EEA}"/>
              </a:ext>
            </a:extLst>
          </p:cNvPr>
          <p:cNvSpPr/>
          <p:nvPr/>
        </p:nvSpPr>
        <p:spPr>
          <a:xfrm>
            <a:off x="-14514" y="5099280"/>
            <a:ext cx="9158514" cy="1758719"/>
          </a:xfrm>
          <a:prstGeom prst="rect">
            <a:avLst/>
          </a:prstGeom>
          <a:solidFill>
            <a:srgbClr val="3366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7503BD55-04A2-3589-6763-B8B4BD62B79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1599" y="5273181"/>
            <a:ext cx="3454201" cy="130743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ED6B20E-A81E-B3F6-D19A-59A71B7E37E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1800" y="1828801"/>
            <a:ext cx="4064000" cy="304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962DCDE-8356-95D4-77BC-F51ECDDEB3A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143501" y="1327381"/>
            <a:ext cx="3048000" cy="4038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464732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8E9C8CD-01C5-F530-A450-0A7B4812D311}"/>
              </a:ext>
            </a:extLst>
          </p:cNvPr>
          <p:cNvSpPr/>
          <p:nvPr/>
        </p:nvSpPr>
        <p:spPr>
          <a:xfrm>
            <a:off x="439057" y="152400"/>
            <a:ext cx="82296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5400" b="1" dirty="0">
                <a:solidFill>
                  <a:srgbClr val="336600"/>
                </a:solidFill>
              </a:rPr>
              <a:t>Façade Design</a:t>
            </a:r>
            <a:endParaRPr lang="en-US" sz="5400" b="1" dirty="0">
              <a:solidFill>
                <a:srgbClr val="002121"/>
              </a:solidFill>
            </a:endParaRPr>
          </a:p>
          <a:p>
            <a:pPr algn="ctr">
              <a:spcAft>
                <a:spcPts val="2400"/>
              </a:spcAft>
            </a:pPr>
            <a:r>
              <a:rPr lang="en-US" sz="4800" b="0" i="0" u="none" strike="noStrike" baseline="30000" dirty="0">
                <a:solidFill>
                  <a:srgbClr val="977942"/>
                </a:solidFill>
                <a:latin typeface="Arboria Medium" panose="02000000000000000000" pitchFamily="50" charset="0"/>
              </a:rPr>
              <a:t>Mark’s Cleaning &amp; </a:t>
            </a:r>
            <a:r>
              <a:rPr lang="en-US" sz="4800" b="0" i="0" u="none" strike="noStrike" baseline="30000" dirty="0" err="1">
                <a:solidFill>
                  <a:srgbClr val="977942"/>
                </a:solidFill>
                <a:latin typeface="Arboria Medium" panose="02000000000000000000" pitchFamily="50" charset="0"/>
              </a:rPr>
              <a:t>Riztech</a:t>
            </a:r>
            <a:r>
              <a:rPr lang="en-US" sz="4800" b="0" i="0" u="none" strike="noStrike" baseline="30000" dirty="0">
                <a:solidFill>
                  <a:srgbClr val="977942"/>
                </a:solidFill>
                <a:latin typeface="Arboria Medium" panose="02000000000000000000" pitchFamily="50" charset="0"/>
              </a:rPr>
              <a:t> Building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B73B994-8DAB-46D1-F1EE-6DBDC87D9EEA}"/>
              </a:ext>
            </a:extLst>
          </p:cNvPr>
          <p:cNvSpPr/>
          <p:nvPr/>
        </p:nvSpPr>
        <p:spPr>
          <a:xfrm>
            <a:off x="-14514" y="5099280"/>
            <a:ext cx="9158514" cy="1758719"/>
          </a:xfrm>
          <a:prstGeom prst="rect">
            <a:avLst/>
          </a:prstGeom>
          <a:solidFill>
            <a:srgbClr val="3366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7503BD55-04A2-3589-6763-B8B4BD62B79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1599" y="5273181"/>
            <a:ext cx="3454201" cy="1307431"/>
          </a:xfrm>
          <a:prstGeom prst="rect">
            <a:avLst/>
          </a:prstGeom>
        </p:spPr>
      </p:pic>
      <p:pic>
        <p:nvPicPr>
          <p:cNvPr id="8" name="Picture 7" descr="A computer screenshot of a building&#10;&#10;Description automatically generated">
            <a:extLst>
              <a:ext uri="{FF2B5EF4-FFF2-40B4-BE49-F238E27FC236}">
                <a16:creationId xmlns:a16="http://schemas.microsoft.com/office/drawing/2014/main" id="{A3072A57-8192-BCFD-8D0B-7EF7549B49F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8600" y="2057400"/>
            <a:ext cx="4690105" cy="2880423"/>
          </a:xfrm>
          <a:prstGeom prst="rect">
            <a:avLst/>
          </a:prstGeom>
        </p:spPr>
      </p:pic>
      <p:pic>
        <p:nvPicPr>
          <p:cNvPr id="10" name="Picture 9" descr="A building with windows and a store front&#10;&#10;Description automatically generated with medium confidence">
            <a:extLst>
              <a:ext uri="{FF2B5EF4-FFF2-40B4-BE49-F238E27FC236}">
                <a16:creationId xmlns:a16="http://schemas.microsoft.com/office/drawing/2014/main" id="{A90F38E7-662B-83EE-82D3-57C5191B74E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78925" y="2057400"/>
            <a:ext cx="3522297" cy="2718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600380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8E9C8CD-01C5-F530-A450-0A7B4812D311}"/>
              </a:ext>
            </a:extLst>
          </p:cNvPr>
          <p:cNvSpPr/>
          <p:nvPr/>
        </p:nvSpPr>
        <p:spPr>
          <a:xfrm>
            <a:off x="439057" y="152400"/>
            <a:ext cx="822960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5400" b="1" dirty="0">
                <a:solidFill>
                  <a:srgbClr val="336600"/>
                </a:solidFill>
              </a:rPr>
              <a:t>South Town Design Plan</a:t>
            </a:r>
            <a:endParaRPr lang="en-US" sz="2000" b="1" dirty="0">
              <a:solidFill>
                <a:srgbClr val="002121"/>
              </a:solidFill>
            </a:endParaRPr>
          </a:p>
          <a:p>
            <a:pPr algn="ctr">
              <a:spcAft>
                <a:spcPts val="2400"/>
              </a:spcAft>
            </a:pPr>
            <a:r>
              <a:rPr lang="en-US" sz="4800" b="0" i="0" u="none" strike="noStrike" baseline="30000" dirty="0">
                <a:solidFill>
                  <a:srgbClr val="977942"/>
                </a:solidFill>
                <a:latin typeface="Arboria Medium" panose="02000000000000000000" pitchFamily="50" charset="0"/>
              </a:rPr>
              <a:t>Stakeholders &amp; Public Input</a:t>
            </a:r>
            <a:endParaRPr lang="en-US" sz="4800" dirty="0"/>
          </a:p>
          <a:p>
            <a:pPr algn="ctr">
              <a:spcAft>
                <a:spcPts val="2400"/>
              </a:spcAft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B73B994-8DAB-46D1-F1EE-6DBDC87D9EEA}"/>
              </a:ext>
            </a:extLst>
          </p:cNvPr>
          <p:cNvSpPr/>
          <p:nvPr/>
        </p:nvSpPr>
        <p:spPr>
          <a:xfrm>
            <a:off x="-14514" y="5099280"/>
            <a:ext cx="9158514" cy="1758719"/>
          </a:xfrm>
          <a:prstGeom prst="rect">
            <a:avLst/>
          </a:prstGeom>
          <a:solidFill>
            <a:srgbClr val="3366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7503BD55-04A2-3589-6763-B8B4BD62B79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1599" y="5273181"/>
            <a:ext cx="3454201" cy="130743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67B6B3D-DA91-4686-8C50-2F998370253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1800" y="1828801"/>
            <a:ext cx="4064000" cy="304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9558A8E-C890-21B5-59B8-507779A1126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8200" y="1828800"/>
            <a:ext cx="4064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943941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8E9C8CD-01C5-F530-A450-0A7B4812D311}"/>
              </a:ext>
            </a:extLst>
          </p:cNvPr>
          <p:cNvSpPr/>
          <p:nvPr/>
        </p:nvSpPr>
        <p:spPr>
          <a:xfrm>
            <a:off x="439057" y="152400"/>
            <a:ext cx="822960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5400" b="1" dirty="0">
                <a:solidFill>
                  <a:srgbClr val="336600"/>
                </a:solidFill>
              </a:rPr>
              <a:t>Economic Vitality</a:t>
            </a:r>
            <a:endParaRPr lang="en-US" sz="2000" b="1" dirty="0">
              <a:solidFill>
                <a:srgbClr val="002121"/>
              </a:solidFill>
            </a:endParaRPr>
          </a:p>
          <a:p>
            <a:pPr algn="ctr">
              <a:spcAft>
                <a:spcPts val="2400"/>
              </a:spcAft>
            </a:pPr>
            <a:r>
              <a:rPr lang="en-US" sz="4800" b="0" i="0" u="none" strike="noStrike" baseline="30000" dirty="0">
                <a:solidFill>
                  <a:srgbClr val="977942"/>
                </a:solidFill>
                <a:latin typeface="Arboria Medium" panose="02000000000000000000" pitchFamily="50" charset="0"/>
              </a:rPr>
              <a:t>Ribbon Cuttings &amp; Small Business Saturday</a:t>
            </a:r>
            <a:endParaRPr lang="en-US" sz="4800" dirty="0"/>
          </a:p>
          <a:p>
            <a:pPr algn="ctr">
              <a:spcAft>
                <a:spcPts val="2400"/>
              </a:spcAft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B73B994-8DAB-46D1-F1EE-6DBDC87D9EEA}"/>
              </a:ext>
            </a:extLst>
          </p:cNvPr>
          <p:cNvSpPr/>
          <p:nvPr/>
        </p:nvSpPr>
        <p:spPr>
          <a:xfrm>
            <a:off x="-14514" y="5099280"/>
            <a:ext cx="9158514" cy="1758719"/>
          </a:xfrm>
          <a:prstGeom prst="rect">
            <a:avLst/>
          </a:prstGeom>
          <a:solidFill>
            <a:srgbClr val="3366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7503BD55-04A2-3589-6763-B8B4BD62B79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1599" y="5273181"/>
            <a:ext cx="3454201" cy="130743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B4DCB3A-D1F8-FAE7-ED73-7D50409A566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1800" y="1828801"/>
            <a:ext cx="4064000" cy="304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9AA7B68-21A2-2DCE-ED82-51FA0943BA6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48"/>
          <a:stretch/>
        </p:blipFill>
        <p:spPr>
          <a:xfrm>
            <a:off x="4724400" y="1828800"/>
            <a:ext cx="3944257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705263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94B1BC6-9A6A-68B9-E857-3867B80CDEA7}"/>
              </a:ext>
            </a:extLst>
          </p:cNvPr>
          <p:cNvSpPr/>
          <p:nvPr/>
        </p:nvSpPr>
        <p:spPr>
          <a:xfrm>
            <a:off x="475343" y="1363941"/>
            <a:ext cx="8059057" cy="3589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algn="ctr" rtl="0"/>
            <a:r>
              <a:rPr lang="en-US" sz="4800" b="1" i="0" u="none" strike="noStrike" baseline="30000" dirty="0">
                <a:solidFill>
                  <a:srgbClr val="63634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lead the effort for historic preservation, economic sustainability and continued evolution of our 12-block footprint as the heart of the community.</a:t>
            </a:r>
          </a:p>
          <a:p>
            <a:pPr marR="0" algn="ctr" rtl="0"/>
            <a:r>
              <a:rPr lang="en-US" sz="2800" b="0" i="0" u="none" strike="noStrike" baseline="30000" dirty="0">
                <a:solidFill>
                  <a:srgbClr val="415E3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R="0" algn="ctr" rtl="0">
              <a:lnSpc>
                <a:spcPts val="4800"/>
              </a:lnSpc>
            </a:pPr>
            <a:r>
              <a:rPr lang="en-US" sz="6600" b="1" i="0" u="none" strike="noStrike" baseline="30000" dirty="0">
                <a:solidFill>
                  <a:srgbClr val="336600"/>
                </a:solidFill>
                <a:latin typeface="Arboria Bold" pitchFamily="50" charset="0"/>
              </a:rPr>
              <a:t>Our Vision</a:t>
            </a:r>
            <a:br>
              <a:rPr lang="en-US" sz="4800" b="1" baseline="30000" dirty="0">
                <a:solidFill>
                  <a:srgbClr val="336600"/>
                </a:solidFill>
                <a:latin typeface="Arboria Bold" pitchFamily="50" charset="0"/>
              </a:rPr>
            </a:br>
            <a:r>
              <a:rPr lang="en-US" sz="4800" b="1" i="0" u="none" strike="noStrike" baseline="30000" dirty="0">
                <a:solidFill>
                  <a:srgbClr val="415E39"/>
                </a:solidFill>
              </a:rPr>
              <a:t>“</a:t>
            </a:r>
            <a:r>
              <a:rPr lang="en-US" sz="4800" b="1" i="0" u="none" strike="noStrike" baseline="30000" dirty="0">
                <a:solidFill>
                  <a:srgbClr val="636342"/>
                </a:solidFill>
              </a:rPr>
              <a:t>Be Ohio’s premier small-town destination.”</a:t>
            </a:r>
            <a:endParaRPr lang="en-US" sz="1800" b="1" i="0" u="none" strike="noStrike" baseline="0" dirty="0">
              <a:solidFill>
                <a:srgbClr val="636342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E1B0F52-C018-41D8-66C9-0686D65D8DF8}"/>
              </a:ext>
            </a:extLst>
          </p:cNvPr>
          <p:cNvSpPr/>
          <p:nvPr/>
        </p:nvSpPr>
        <p:spPr>
          <a:xfrm>
            <a:off x="439057" y="304800"/>
            <a:ext cx="8229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rgbClr val="336600"/>
                </a:solidFill>
              </a:rPr>
              <a:t>Our Mission</a:t>
            </a:r>
            <a:endParaRPr lang="en-US" sz="4800" b="1" i="1" dirty="0">
              <a:solidFill>
                <a:srgbClr val="636342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99C9FC2-67F9-F745-79D7-7EFBD637886C}"/>
              </a:ext>
            </a:extLst>
          </p:cNvPr>
          <p:cNvSpPr/>
          <p:nvPr/>
        </p:nvSpPr>
        <p:spPr>
          <a:xfrm>
            <a:off x="-14514" y="5099280"/>
            <a:ext cx="9158514" cy="1758719"/>
          </a:xfrm>
          <a:prstGeom prst="rect">
            <a:avLst/>
          </a:prstGeom>
          <a:solidFill>
            <a:srgbClr val="3366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0122AF74-1CF9-9BEE-5AC4-99BABC03EE9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1599" y="5273181"/>
            <a:ext cx="3454201" cy="1307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950733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FF0B9CF-3C89-47D7-AC08-63AD21AFBBC9}"/>
              </a:ext>
            </a:extLst>
          </p:cNvPr>
          <p:cNvSpPr txBox="1"/>
          <p:nvPr/>
        </p:nvSpPr>
        <p:spPr>
          <a:xfrm>
            <a:off x="0" y="45720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977942"/>
                </a:solidFill>
              </a:rPr>
              <a:t>Outgoing Board Members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2FD3449-DF06-9A08-4C91-8C49485D8100}"/>
              </a:ext>
            </a:extLst>
          </p:cNvPr>
          <p:cNvSpPr/>
          <p:nvPr/>
        </p:nvSpPr>
        <p:spPr>
          <a:xfrm>
            <a:off x="-14514" y="5099280"/>
            <a:ext cx="9158514" cy="1758719"/>
          </a:xfrm>
          <a:prstGeom prst="rect">
            <a:avLst/>
          </a:prstGeom>
          <a:solidFill>
            <a:srgbClr val="3366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4F8A6A0E-01D3-A1C3-149E-743FE100451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1599" y="5273181"/>
            <a:ext cx="3454201" cy="130743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633F875-9949-0F0C-DFD4-CC41BB391BED}"/>
              </a:ext>
            </a:extLst>
          </p:cNvPr>
          <p:cNvSpPr txBox="1"/>
          <p:nvPr/>
        </p:nvSpPr>
        <p:spPr>
          <a:xfrm>
            <a:off x="0" y="1524000"/>
            <a:ext cx="914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  <a:spcAft>
                <a:spcPts val="600"/>
              </a:spcAft>
              <a:buSzPts val="2000"/>
            </a:pPr>
            <a:r>
              <a:rPr lang="en-US" sz="3200" b="1" dirty="0">
                <a:solidFill>
                  <a:srgbClr val="336600"/>
                </a:solidFill>
              </a:rPr>
              <a:t>Amy </a:t>
            </a:r>
            <a:r>
              <a:rPr lang="en-US" sz="3200" b="1" dirty="0" err="1">
                <a:solidFill>
                  <a:srgbClr val="336600"/>
                </a:solidFill>
              </a:rPr>
              <a:t>Demlow</a:t>
            </a:r>
            <a:endParaRPr lang="en-US" sz="3200" b="1" dirty="0">
              <a:solidFill>
                <a:srgbClr val="336600"/>
              </a:solidFill>
            </a:endParaRPr>
          </a:p>
          <a:p>
            <a:pPr algn="ctr">
              <a:spcBef>
                <a:spcPts val="0"/>
              </a:spcBef>
              <a:spcAft>
                <a:spcPts val="600"/>
              </a:spcAft>
              <a:buSzPts val="2000"/>
            </a:pPr>
            <a:r>
              <a:rPr lang="en-US" sz="3200" b="1" dirty="0">
                <a:solidFill>
                  <a:srgbClr val="336600"/>
                </a:solidFill>
              </a:rPr>
              <a:t>Brad Root</a:t>
            </a:r>
          </a:p>
          <a:p>
            <a:pPr algn="ctr">
              <a:spcBef>
                <a:spcPts val="0"/>
              </a:spcBef>
              <a:spcAft>
                <a:spcPts val="600"/>
              </a:spcAft>
              <a:buSzPts val="2000"/>
            </a:pPr>
            <a:r>
              <a:rPr lang="en-US" sz="3200" b="1" dirty="0">
                <a:solidFill>
                  <a:srgbClr val="336600"/>
                </a:solidFill>
              </a:rPr>
              <a:t>Jon Stahl</a:t>
            </a:r>
          </a:p>
          <a:p>
            <a:pPr algn="ctr">
              <a:spcBef>
                <a:spcPts val="0"/>
              </a:spcBef>
              <a:spcAft>
                <a:spcPts val="600"/>
              </a:spcAft>
              <a:buSzPts val="2000"/>
            </a:pPr>
            <a:r>
              <a:rPr lang="en-US" sz="3200" b="1" dirty="0">
                <a:solidFill>
                  <a:srgbClr val="636342"/>
                </a:solidFill>
              </a:rPr>
              <a:t>Leslie Traves</a:t>
            </a:r>
          </a:p>
          <a:p>
            <a:pPr algn="ctr">
              <a:spcBef>
                <a:spcPts val="0"/>
              </a:spcBef>
              <a:spcAft>
                <a:spcPts val="600"/>
              </a:spcAft>
              <a:buSzPts val="2000"/>
            </a:pPr>
            <a:r>
              <a:rPr lang="en-US" sz="3200" b="1" dirty="0">
                <a:solidFill>
                  <a:srgbClr val="636342"/>
                </a:solidFill>
              </a:rPr>
              <a:t>Stephanie Richardson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587378626"/>
      </p:ext>
    </p:extLst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C28DBAE-97CC-C669-FECC-8C1BA9BE4161}"/>
              </a:ext>
            </a:extLst>
          </p:cNvPr>
          <p:cNvSpPr/>
          <p:nvPr/>
        </p:nvSpPr>
        <p:spPr>
          <a:xfrm>
            <a:off x="439057" y="1566208"/>
            <a:ext cx="82296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dirty="0">
                <a:solidFill>
                  <a:srgbClr val="336600"/>
                </a:solidFill>
              </a:rPr>
              <a:t>2024: A Look Ahead</a:t>
            </a:r>
            <a:endParaRPr lang="en-US" sz="6600" dirty="0">
              <a:solidFill>
                <a:srgbClr val="3366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227C592-5F42-4576-A5CC-A6BF0742CC19}"/>
              </a:ext>
            </a:extLst>
          </p:cNvPr>
          <p:cNvSpPr/>
          <p:nvPr/>
        </p:nvSpPr>
        <p:spPr>
          <a:xfrm>
            <a:off x="-14514" y="5099280"/>
            <a:ext cx="9158514" cy="1758719"/>
          </a:xfrm>
          <a:prstGeom prst="rect">
            <a:avLst/>
          </a:prstGeom>
          <a:solidFill>
            <a:srgbClr val="3366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3CFD3AAE-AFA8-1441-C08F-71E3D08C0DD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1599" y="5273181"/>
            <a:ext cx="3454201" cy="130743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FF0B9CF-3C89-47D7-AC08-63AD21AFBBC9}"/>
              </a:ext>
            </a:extLst>
          </p:cNvPr>
          <p:cNvSpPr txBox="1"/>
          <p:nvPr/>
        </p:nvSpPr>
        <p:spPr>
          <a:xfrm>
            <a:off x="-18442" y="2686413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977942"/>
                </a:solidFill>
              </a:rPr>
              <a:t>Committees/Work Plans</a:t>
            </a:r>
          </a:p>
        </p:txBody>
      </p:sp>
    </p:spTree>
    <p:extLst>
      <p:ext uri="{BB962C8B-B14F-4D97-AF65-F5344CB8AC3E}">
        <p14:creationId xmlns:p14="http://schemas.microsoft.com/office/powerpoint/2010/main" val="2655742308"/>
      </p:ext>
    </p:extLst>
  </p:cSld>
  <p:clrMapOvr>
    <a:masterClrMapping/>
  </p:clrMapOvr>
  <p:transition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BF8966-EE3B-DC08-1B7F-BE5743AD8B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D255024-2312-BD3D-5A1F-29EAEDEA2B96}"/>
              </a:ext>
            </a:extLst>
          </p:cNvPr>
          <p:cNvSpPr txBox="1"/>
          <p:nvPr/>
        </p:nvSpPr>
        <p:spPr>
          <a:xfrm>
            <a:off x="0" y="22860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977942"/>
                </a:solidFill>
              </a:rPr>
              <a:t>2024 Board of Directors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FFAB30D-2BFE-6A19-3A60-8F54C2488671}"/>
              </a:ext>
            </a:extLst>
          </p:cNvPr>
          <p:cNvSpPr/>
          <p:nvPr/>
        </p:nvSpPr>
        <p:spPr>
          <a:xfrm>
            <a:off x="-14514" y="5099280"/>
            <a:ext cx="9158514" cy="1758719"/>
          </a:xfrm>
          <a:prstGeom prst="rect">
            <a:avLst/>
          </a:prstGeom>
          <a:solidFill>
            <a:srgbClr val="3366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25A80D07-96A4-911C-E767-51CED785609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1599" y="5273181"/>
            <a:ext cx="3454201" cy="130743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091ED67-CBA2-35ED-37AA-FE0DD58F59FF}"/>
              </a:ext>
            </a:extLst>
          </p:cNvPr>
          <p:cNvSpPr txBox="1"/>
          <p:nvPr/>
        </p:nvSpPr>
        <p:spPr>
          <a:xfrm>
            <a:off x="685800" y="1136984"/>
            <a:ext cx="3657600" cy="398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000"/>
              </a:lnSpc>
              <a:spcBef>
                <a:spcPts val="0"/>
              </a:spcBef>
              <a:buSzPts val="2000"/>
            </a:pPr>
            <a:r>
              <a:rPr lang="en-US" sz="2400" b="1" dirty="0">
                <a:solidFill>
                  <a:srgbClr val="336600"/>
                </a:solidFill>
              </a:rPr>
              <a:t>Eric Stasiowski, Chair</a:t>
            </a:r>
          </a:p>
          <a:p>
            <a:pPr algn="ctr">
              <a:lnSpc>
                <a:spcPts val="3000"/>
              </a:lnSpc>
              <a:spcBef>
                <a:spcPts val="0"/>
              </a:spcBef>
              <a:buSzPts val="2000"/>
            </a:pPr>
            <a:r>
              <a:rPr lang="en-US" sz="2400" b="1" dirty="0">
                <a:solidFill>
                  <a:srgbClr val="636342"/>
                </a:solidFill>
              </a:rPr>
              <a:t>Matt </a:t>
            </a:r>
            <a:r>
              <a:rPr lang="en-US" sz="2400" b="1" dirty="0" err="1">
                <a:solidFill>
                  <a:srgbClr val="636342"/>
                </a:solidFill>
              </a:rPr>
              <a:t>Liegl</a:t>
            </a:r>
            <a:r>
              <a:rPr lang="en-US" sz="2400" b="1" dirty="0">
                <a:solidFill>
                  <a:srgbClr val="636342"/>
                </a:solidFill>
              </a:rPr>
              <a:t>, Vice Chair</a:t>
            </a:r>
          </a:p>
          <a:p>
            <a:pPr algn="ctr">
              <a:lnSpc>
                <a:spcPts val="3000"/>
              </a:lnSpc>
              <a:spcBef>
                <a:spcPts val="0"/>
              </a:spcBef>
              <a:buSzPts val="2000"/>
            </a:pPr>
            <a:r>
              <a:rPr lang="en-US" sz="2400" b="1" dirty="0">
                <a:solidFill>
                  <a:srgbClr val="336600"/>
                </a:solidFill>
              </a:rPr>
              <a:t>Becky Molnar, Treasurer</a:t>
            </a:r>
          </a:p>
          <a:p>
            <a:pPr algn="ctr">
              <a:lnSpc>
                <a:spcPts val="3000"/>
              </a:lnSpc>
              <a:spcBef>
                <a:spcPts val="0"/>
              </a:spcBef>
              <a:spcAft>
                <a:spcPts val="1200"/>
              </a:spcAft>
              <a:buSzPts val="2000"/>
            </a:pPr>
            <a:r>
              <a:rPr lang="en-US" sz="2400" b="1" dirty="0">
                <a:solidFill>
                  <a:srgbClr val="336600"/>
                </a:solidFill>
              </a:rPr>
              <a:t>Amy Busby, Secretary</a:t>
            </a:r>
          </a:p>
          <a:p>
            <a:pPr algn="ctr">
              <a:lnSpc>
                <a:spcPts val="3000"/>
              </a:lnSpc>
              <a:spcBef>
                <a:spcPts val="0"/>
              </a:spcBef>
              <a:buSzPts val="2000"/>
            </a:pPr>
            <a:r>
              <a:rPr lang="it-IT" sz="2400" b="1" dirty="0">
                <a:solidFill>
                  <a:srgbClr val="336600"/>
                </a:solidFill>
              </a:rPr>
              <a:t>Ali Burmeister</a:t>
            </a:r>
          </a:p>
          <a:p>
            <a:pPr algn="ctr">
              <a:lnSpc>
                <a:spcPts val="3000"/>
              </a:lnSpc>
              <a:spcBef>
                <a:spcPts val="0"/>
              </a:spcBef>
              <a:buSzPts val="2000"/>
            </a:pPr>
            <a:r>
              <a:rPr lang="it-IT" sz="2400" b="1" dirty="0">
                <a:solidFill>
                  <a:srgbClr val="636342"/>
                </a:solidFill>
              </a:rPr>
              <a:t>Sam Custer</a:t>
            </a:r>
          </a:p>
          <a:p>
            <a:pPr algn="ctr">
              <a:lnSpc>
                <a:spcPts val="3000"/>
              </a:lnSpc>
              <a:spcBef>
                <a:spcPts val="0"/>
              </a:spcBef>
              <a:buSzPts val="2000"/>
            </a:pPr>
            <a:r>
              <a:rPr lang="it-IT" sz="2400" b="1" dirty="0">
                <a:solidFill>
                  <a:srgbClr val="336600"/>
                </a:solidFill>
              </a:rPr>
              <a:t>Andrew Dutton</a:t>
            </a:r>
            <a:br>
              <a:rPr lang="it-IT" sz="2400" b="1" dirty="0">
                <a:solidFill>
                  <a:srgbClr val="336600"/>
                </a:solidFill>
              </a:rPr>
            </a:br>
            <a:r>
              <a:rPr lang="it-IT" sz="2400" b="1" dirty="0">
                <a:solidFill>
                  <a:srgbClr val="336600"/>
                </a:solidFill>
              </a:rPr>
              <a:t>Steve Hambley</a:t>
            </a:r>
          </a:p>
          <a:p>
            <a:pPr algn="ctr">
              <a:lnSpc>
                <a:spcPts val="3000"/>
              </a:lnSpc>
              <a:spcBef>
                <a:spcPts val="0"/>
              </a:spcBef>
              <a:buSzPts val="2000"/>
            </a:pPr>
            <a:r>
              <a:rPr lang="it-IT" sz="2400" b="1" dirty="0">
                <a:solidFill>
                  <a:srgbClr val="336600"/>
                </a:solidFill>
              </a:rPr>
              <a:t>Jason Morgan</a:t>
            </a:r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7F6716-1B00-CD99-2D9F-D029CEFB728F}"/>
              </a:ext>
            </a:extLst>
          </p:cNvPr>
          <p:cNvSpPr txBox="1"/>
          <p:nvPr/>
        </p:nvSpPr>
        <p:spPr>
          <a:xfrm>
            <a:off x="4038600" y="1136984"/>
            <a:ext cx="4572000" cy="36734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000"/>
              </a:lnSpc>
              <a:spcBef>
                <a:spcPts val="0"/>
              </a:spcBef>
              <a:buSzPts val="2000"/>
            </a:pPr>
            <a:r>
              <a:rPr lang="it-IT" sz="2400" b="1" dirty="0">
                <a:solidFill>
                  <a:srgbClr val="336600"/>
                </a:solidFill>
              </a:rPr>
              <a:t>Michele Nichols</a:t>
            </a:r>
          </a:p>
          <a:p>
            <a:pPr algn="ctr">
              <a:lnSpc>
                <a:spcPts val="3000"/>
              </a:lnSpc>
              <a:spcBef>
                <a:spcPts val="0"/>
              </a:spcBef>
              <a:buSzPts val="2000"/>
            </a:pPr>
            <a:r>
              <a:rPr lang="it-IT" sz="2400" b="1" dirty="0">
                <a:solidFill>
                  <a:srgbClr val="336600"/>
                </a:solidFill>
              </a:rPr>
              <a:t>Kelly Parks</a:t>
            </a:r>
          </a:p>
          <a:p>
            <a:pPr algn="ctr">
              <a:lnSpc>
                <a:spcPts val="3000"/>
              </a:lnSpc>
              <a:spcBef>
                <a:spcPts val="0"/>
              </a:spcBef>
              <a:buSzPts val="2000"/>
            </a:pPr>
            <a:r>
              <a:rPr lang="it-IT" sz="2400" b="1" dirty="0">
                <a:solidFill>
                  <a:srgbClr val="636342"/>
                </a:solidFill>
              </a:rPr>
              <a:t>Tracey Ruffin</a:t>
            </a:r>
            <a:endParaRPr lang="it-IT" sz="2400" b="1" dirty="0">
              <a:solidFill>
                <a:srgbClr val="336600"/>
              </a:solidFill>
            </a:endParaRPr>
          </a:p>
          <a:p>
            <a:pPr algn="ctr">
              <a:lnSpc>
                <a:spcPts val="3000"/>
              </a:lnSpc>
              <a:spcBef>
                <a:spcPts val="0"/>
              </a:spcBef>
              <a:buSzPts val="2000"/>
            </a:pPr>
            <a:r>
              <a:rPr lang="it-IT" sz="2400" b="1" dirty="0">
                <a:solidFill>
                  <a:srgbClr val="636342"/>
                </a:solidFill>
              </a:rPr>
              <a:t>Easton Saltsman </a:t>
            </a:r>
          </a:p>
          <a:p>
            <a:pPr algn="ctr">
              <a:lnSpc>
                <a:spcPts val="3000"/>
              </a:lnSpc>
              <a:spcBef>
                <a:spcPts val="0"/>
              </a:spcBef>
              <a:spcAft>
                <a:spcPts val="1200"/>
              </a:spcAft>
              <a:buSzPts val="2000"/>
            </a:pPr>
            <a:r>
              <a:rPr lang="it-IT" sz="2400" b="1" dirty="0">
                <a:solidFill>
                  <a:srgbClr val="336600"/>
                </a:solidFill>
              </a:rPr>
              <a:t>Andrew Schuler</a:t>
            </a:r>
            <a:br>
              <a:rPr lang="it-IT" sz="2400" b="1" dirty="0">
                <a:solidFill>
                  <a:srgbClr val="336600"/>
                </a:solidFill>
              </a:rPr>
            </a:br>
            <a:r>
              <a:rPr lang="it-IT" sz="2400" b="1" dirty="0">
                <a:solidFill>
                  <a:srgbClr val="336600"/>
                </a:solidFill>
              </a:rPr>
              <a:t>Christine Sheerer</a:t>
            </a:r>
          </a:p>
          <a:p>
            <a:pPr algn="ctr">
              <a:lnSpc>
                <a:spcPts val="3000"/>
              </a:lnSpc>
              <a:spcBef>
                <a:spcPts val="0"/>
              </a:spcBef>
              <a:buSzPts val="2000"/>
            </a:pPr>
            <a:r>
              <a:rPr lang="it-IT" sz="2400" b="1" dirty="0">
                <a:solidFill>
                  <a:srgbClr val="336600"/>
                </a:solidFill>
              </a:rPr>
              <a:t>Ex-Officio: </a:t>
            </a:r>
            <a:br>
              <a:rPr lang="it-IT" sz="2400" b="1" dirty="0">
                <a:solidFill>
                  <a:srgbClr val="336600"/>
                </a:solidFill>
              </a:rPr>
            </a:br>
            <a:r>
              <a:rPr lang="it-IT" sz="2400" b="1" dirty="0">
                <a:solidFill>
                  <a:srgbClr val="636342"/>
                </a:solidFill>
              </a:rPr>
              <a:t>Jake Emling</a:t>
            </a:r>
            <a:r>
              <a:rPr lang="it-IT" sz="2400" b="1" dirty="0">
                <a:solidFill>
                  <a:srgbClr val="336600"/>
                </a:solidFill>
              </a:rPr>
              <a:t>, </a:t>
            </a:r>
            <a:r>
              <a:rPr lang="it-IT" sz="2400" b="1" dirty="0">
                <a:solidFill>
                  <a:srgbClr val="636342"/>
                </a:solidFill>
              </a:rPr>
              <a:t>Kevin Hutchinson</a:t>
            </a:r>
          </a:p>
          <a:p>
            <a:pPr algn="ctr">
              <a:lnSpc>
                <a:spcPts val="3000"/>
              </a:lnSpc>
              <a:spcBef>
                <a:spcPts val="0"/>
              </a:spcBef>
              <a:buSzPts val="2000"/>
            </a:pPr>
            <a:r>
              <a:rPr lang="it-IT" sz="2400" b="1" dirty="0">
                <a:solidFill>
                  <a:srgbClr val="336600"/>
                </a:solidFill>
              </a:rPr>
              <a:t>Kimberly Marshall, Kevin Rych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87357914"/>
      </p:ext>
    </p:extLst>
  </p:cSld>
  <p:clrMapOvr>
    <a:masterClrMapping/>
  </p:clrMapOvr>
  <p:transition spd="slow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0697D0-E94A-79C6-DF1C-74C761EA58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81;p11">
            <a:extLst>
              <a:ext uri="{FF2B5EF4-FFF2-40B4-BE49-F238E27FC236}">
                <a16:creationId xmlns:a16="http://schemas.microsoft.com/office/drawing/2014/main" id="{F262B9A5-567A-BC09-1BC7-6E205DC0CA1E}"/>
              </a:ext>
            </a:extLst>
          </p:cNvPr>
          <p:cNvSpPr txBox="1">
            <a:spLocks/>
          </p:cNvSpPr>
          <p:nvPr/>
        </p:nvSpPr>
        <p:spPr>
          <a:xfrm>
            <a:off x="152400" y="76200"/>
            <a:ext cx="8839200" cy="63246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en-US" sz="4000" b="1" dirty="0">
                <a:solidFill>
                  <a:srgbClr val="336600"/>
                </a:solidFill>
              </a:rPr>
              <a:t>MSM Board of Directors:</a:t>
            </a:r>
          </a:p>
          <a:p>
            <a:pPr>
              <a:lnSpc>
                <a:spcPts val="288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3000" b="1" dirty="0">
                <a:solidFill>
                  <a:srgbClr val="97794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Strategic Planning</a:t>
            </a:r>
            <a:br>
              <a:rPr lang="en-US" sz="3000" dirty="0">
                <a:solidFill>
                  <a:srgbClr val="63634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2400" dirty="0">
                <a:solidFill>
                  <a:srgbClr val="63634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Develop direction and maintain “balance”</a:t>
            </a:r>
          </a:p>
          <a:p>
            <a:pPr marR="0" lvl="0">
              <a:lnSpc>
                <a:spcPts val="288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3000" b="1" dirty="0">
                <a:solidFill>
                  <a:srgbClr val="97794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Policies &amp; Procedures</a:t>
            </a:r>
            <a:br>
              <a:rPr lang="en-US" sz="2400" dirty="0">
                <a:solidFill>
                  <a:srgbClr val="63634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2400" dirty="0">
                <a:solidFill>
                  <a:srgbClr val="63634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Review &amp; revise contracts, handbooks, documents</a:t>
            </a:r>
          </a:p>
          <a:p>
            <a:pPr marR="0" lvl="0">
              <a:lnSpc>
                <a:spcPts val="288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3000" b="1" dirty="0">
                <a:solidFill>
                  <a:srgbClr val="97794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Finance &amp; Investments</a:t>
            </a:r>
            <a:br>
              <a:rPr lang="en-US" sz="2400" dirty="0">
                <a:solidFill>
                  <a:srgbClr val="63634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2400" dirty="0">
                <a:solidFill>
                  <a:srgbClr val="63634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R</a:t>
            </a:r>
            <a:r>
              <a:rPr lang="en-US" sz="2400" dirty="0">
                <a:solidFill>
                  <a:srgbClr val="63634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esearch opportunities to grow earnings &amp; diversify funds</a:t>
            </a:r>
            <a:endParaRPr lang="en-US" sz="2400" dirty="0">
              <a:solidFill>
                <a:srgbClr val="636342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0" lvl="0">
              <a:lnSpc>
                <a:spcPts val="288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3000" b="1" dirty="0">
                <a:solidFill>
                  <a:srgbClr val="97794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Succession Planning</a:t>
            </a:r>
            <a:br>
              <a:rPr lang="en-US" sz="2400" dirty="0">
                <a:solidFill>
                  <a:srgbClr val="63634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2400" dirty="0">
                <a:solidFill>
                  <a:srgbClr val="63634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Develop a more diverse pool of volunteers, committees, </a:t>
            </a:r>
            <a:br>
              <a:rPr lang="en-US" sz="2400" dirty="0">
                <a:solidFill>
                  <a:srgbClr val="63634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2400" dirty="0">
                <a:solidFill>
                  <a:srgbClr val="63634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chairs to become board members  </a:t>
            </a:r>
            <a:endParaRPr lang="en-US" sz="2400" dirty="0">
              <a:solidFill>
                <a:srgbClr val="636342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AC630DF-963B-AA94-3F34-DDF523E90BD9}"/>
              </a:ext>
            </a:extLst>
          </p:cNvPr>
          <p:cNvSpPr/>
          <p:nvPr/>
        </p:nvSpPr>
        <p:spPr>
          <a:xfrm>
            <a:off x="-14514" y="5099280"/>
            <a:ext cx="9158514" cy="1758719"/>
          </a:xfrm>
          <a:prstGeom prst="rect">
            <a:avLst/>
          </a:prstGeom>
          <a:solidFill>
            <a:srgbClr val="3366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00A53F14-332C-1048-A44B-6D54D2D9D0C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1599" y="5273181"/>
            <a:ext cx="3454201" cy="1307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551602"/>
      </p:ext>
    </p:extLst>
  </p:cSld>
  <p:clrMapOvr>
    <a:masterClrMapping/>
  </p:clrMapOvr>
  <p:transition spd="slow"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81;p11">
            <a:extLst>
              <a:ext uri="{FF2B5EF4-FFF2-40B4-BE49-F238E27FC236}">
                <a16:creationId xmlns:a16="http://schemas.microsoft.com/office/drawing/2014/main" id="{67368F09-BD9C-49C8-A511-48D1D5CA0E7A}"/>
              </a:ext>
            </a:extLst>
          </p:cNvPr>
          <p:cNvSpPr txBox="1">
            <a:spLocks/>
          </p:cNvSpPr>
          <p:nvPr/>
        </p:nvSpPr>
        <p:spPr>
          <a:xfrm>
            <a:off x="152400" y="152400"/>
            <a:ext cx="8839200" cy="51816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336600"/>
                </a:solidFill>
              </a:rPr>
              <a:t>Promotions Committee: </a:t>
            </a:r>
            <a:br>
              <a:rPr lang="en-US" sz="4000" b="1" dirty="0">
                <a:solidFill>
                  <a:srgbClr val="977942"/>
                </a:solidFill>
              </a:rPr>
            </a:br>
            <a:r>
              <a:rPr lang="en-US" sz="3600" b="1" dirty="0">
                <a:solidFill>
                  <a:srgbClr val="977942"/>
                </a:solidFill>
              </a:rPr>
              <a:t>Signature Events</a:t>
            </a:r>
          </a:p>
          <a:p>
            <a:pPr>
              <a:lnSpc>
                <a:spcPts val="3600"/>
              </a:lnSpc>
              <a:spcAft>
                <a:spcPts val="600"/>
              </a:spcAft>
            </a:pPr>
            <a:r>
              <a:rPr lang="en-US" sz="2800" dirty="0">
                <a:solidFill>
                  <a:srgbClr val="636342"/>
                </a:solidFill>
              </a:rPr>
              <a:t>Farmers Markets – May 18-Oct 5</a:t>
            </a:r>
            <a:br>
              <a:rPr lang="en-US" sz="2800" dirty="0">
                <a:solidFill>
                  <a:srgbClr val="636342"/>
                </a:solidFill>
              </a:rPr>
            </a:br>
            <a:r>
              <a:rPr lang="en-US" sz="2800" dirty="0">
                <a:solidFill>
                  <a:srgbClr val="636342"/>
                </a:solidFill>
              </a:rPr>
              <a:t>Kids Day &amp; Teen Fest – June 1</a:t>
            </a:r>
            <a:br>
              <a:rPr lang="en-US" sz="2800" dirty="0">
                <a:solidFill>
                  <a:srgbClr val="636342"/>
                </a:solidFill>
              </a:rPr>
            </a:br>
            <a:r>
              <a:rPr lang="en-US" sz="2800" dirty="0">
                <a:solidFill>
                  <a:srgbClr val="636342"/>
                </a:solidFill>
              </a:rPr>
              <a:t>South Town Music Festival – Aug 10</a:t>
            </a:r>
            <a:br>
              <a:rPr lang="en-US" sz="2800" dirty="0">
                <a:solidFill>
                  <a:srgbClr val="636342"/>
                </a:solidFill>
              </a:rPr>
            </a:br>
            <a:r>
              <a:rPr lang="en-US" sz="2800" dirty="0">
                <a:solidFill>
                  <a:srgbClr val="636342"/>
                </a:solidFill>
              </a:rPr>
              <a:t>Medina Fall Festival – Sep 28</a:t>
            </a:r>
            <a:br>
              <a:rPr lang="en-US" sz="2800" dirty="0">
                <a:solidFill>
                  <a:srgbClr val="636342"/>
                </a:solidFill>
              </a:rPr>
            </a:br>
            <a:r>
              <a:rPr lang="en-US" sz="2800" dirty="0">
                <a:solidFill>
                  <a:srgbClr val="636342"/>
                </a:solidFill>
              </a:rPr>
              <a:t>40</a:t>
            </a:r>
            <a:r>
              <a:rPr lang="en-US" sz="2800" baseline="30000" dirty="0">
                <a:solidFill>
                  <a:srgbClr val="636342"/>
                </a:solidFill>
              </a:rPr>
              <a:t>th</a:t>
            </a:r>
            <a:r>
              <a:rPr lang="en-US" sz="2800" dirty="0">
                <a:solidFill>
                  <a:srgbClr val="636342"/>
                </a:solidFill>
              </a:rPr>
              <a:t> Candlelight Walk – Nov 22-24</a:t>
            </a:r>
            <a:br>
              <a:rPr lang="en-US" sz="2800" dirty="0">
                <a:solidFill>
                  <a:srgbClr val="636342"/>
                </a:solidFill>
              </a:rPr>
            </a:br>
            <a:r>
              <a:rPr lang="en-US" sz="2800" dirty="0">
                <a:solidFill>
                  <a:srgbClr val="636342"/>
                </a:solidFill>
              </a:rPr>
              <a:t>Ladies Night Out – Mar 14, May 9, July 25, Oct 17 </a:t>
            </a:r>
            <a:br>
              <a:rPr lang="en-US" sz="2800" dirty="0">
                <a:solidFill>
                  <a:srgbClr val="636342"/>
                </a:solidFill>
              </a:rPr>
            </a:br>
            <a:r>
              <a:rPr lang="en-US" sz="2800" dirty="0">
                <a:solidFill>
                  <a:srgbClr val="636342"/>
                </a:solidFill>
              </a:rPr>
              <a:t>Cars &amp; Coffee – Apr 21, Jun 16, July 28, Oct 13</a:t>
            </a:r>
            <a:endParaRPr lang="it-IT" sz="2800" b="1" dirty="0">
              <a:solidFill>
                <a:srgbClr val="636342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AACF8E2-39BA-6F0D-F84D-A98249445C2F}"/>
              </a:ext>
            </a:extLst>
          </p:cNvPr>
          <p:cNvSpPr/>
          <p:nvPr/>
        </p:nvSpPr>
        <p:spPr>
          <a:xfrm>
            <a:off x="-14514" y="5099280"/>
            <a:ext cx="9158514" cy="1758719"/>
          </a:xfrm>
          <a:prstGeom prst="rect">
            <a:avLst/>
          </a:prstGeom>
          <a:solidFill>
            <a:srgbClr val="3366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71652C37-EC50-2068-C1CE-786F0E4A219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1599" y="5273181"/>
            <a:ext cx="3454201" cy="1307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284233"/>
      </p:ext>
    </p:extLst>
  </p:cSld>
  <p:clrMapOvr>
    <a:masterClrMapping/>
  </p:clrMapOvr>
  <p:transition spd="slow">
    <p:wip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D60F4B-6883-B9B3-5F8B-7EE42F9623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81;p11">
            <a:extLst>
              <a:ext uri="{FF2B5EF4-FFF2-40B4-BE49-F238E27FC236}">
                <a16:creationId xmlns:a16="http://schemas.microsoft.com/office/drawing/2014/main" id="{35616E3E-5DF4-E002-EE98-E9AC63967CF3}"/>
              </a:ext>
            </a:extLst>
          </p:cNvPr>
          <p:cNvSpPr txBox="1">
            <a:spLocks/>
          </p:cNvSpPr>
          <p:nvPr/>
        </p:nvSpPr>
        <p:spPr>
          <a:xfrm>
            <a:off x="0" y="152400"/>
            <a:ext cx="9144000" cy="5029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 sz="4000" b="1" dirty="0">
                <a:solidFill>
                  <a:srgbClr val="336600"/>
                </a:solidFill>
              </a:rPr>
              <a:t>Promotions Committee: </a:t>
            </a:r>
            <a:br>
              <a:rPr lang="en-US" sz="4000" b="1" dirty="0">
                <a:solidFill>
                  <a:srgbClr val="336600"/>
                </a:solidFill>
              </a:rPr>
            </a:br>
            <a:r>
              <a:rPr lang="en-US" sz="3600" b="1" dirty="0">
                <a:solidFill>
                  <a:srgbClr val="977942"/>
                </a:solidFill>
              </a:rPr>
              <a:t>Partnership Events</a:t>
            </a:r>
          </a:p>
          <a:p>
            <a:pPr>
              <a:lnSpc>
                <a:spcPts val="3600"/>
              </a:lnSpc>
              <a:spcAft>
                <a:spcPts val="1200"/>
              </a:spcAft>
            </a:pPr>
            <a:r>
              <a:rPr lang="en-US" sz="3000" dirty="0">
                <a:solidFill>
                  <a:srgbClr val="636342"/>
                </a:solidFill>
              </a:rPr>
              <a:t>Restaurant Week – Oct 4-13</a:t>
            </a:r>
            <a:br>
              <a:rPr lang="en-US" sz="3000" dirty="0">
                <a:solidFill>
                  <a:srgbClr val="636342"/>
                </a:solidFill>
              </a:rPr>
            </a:br>
            <a:r>
              <a:rPr lang="en-US" sz="3000" dirty="0">
                <a:solidFill>
                  <a:srgbClr val="636342"/>
                </a:solidFill>
              </a:rPr>
              <a:t>Ice Festival – Feb 16-19</a:t>
            </a:r>
            <a:br>
              <a:rPr lang="en-US" sz="3000" dirty="0">
                <a:solidFill>
                  <a:srgbClr val="636342"/>
                </a:solidFill>
              </a:rPr>
            </a:br>
            <a:r>
              <a:rPr lang="en-US" sz="3000" dirty="0">
                <a:solidFill>
                  <a:srgbClr val="636342"/>
                </a:solidFill>
              </a:rPr>
              <a:t>Student Art Show – Mar 1-31</a:t>
            </a:r>
            <a:br>
              <a:rPr lang="en-US" sz="3000" dirty="0">
                <a:solidFill>
                  <a:srgbClr val="636342"/>
                </a:solidFill>
              </a:rPr>
            </a:br>
            <a:r>
              <a:rPr lang="en-US" sz="3000" dirty="0">
                <a:solidFill>
                  <a:srgbClr val="636342"/>
                </a:solidFill>
              </a:rPr>
              <a:t>Solar Eclipse – Apr 8</a:t>
            </a:r>
            <a:br>
              <a:rPr lang="en-US" sz="3000" dirty="0">
                <a:solidFill>
                  <a:srgbClr val="636342"/>
                </a:solidFill>
              </a:rPr>
            </a:br>
            <a:r>
              <a:rPr lang="en-US" sz="3000" dirty="0">
                <a:solidFill>
                  <a:srgbClr val="636342"/>
                </a:solidFill>
              </a:rPr>
              <a:t>Pride Day – </a:t>
            </a:r>
            <a:r>
              <a:rPr lang="en-US" sz="3000">
                <a:solidFill>
                  <a:srgbClr val="636342"/>
                </a:solidFill>
              </a:rPr>
              <a:t>Jun 13</a:t>
            </a:r>
            <a:br>
              <a:rPr lang="en-US" sz="3000" dirty="0">
                <a:solidFill>
                  <a:srgbClr val="636342"/>
                </a:solidFill>
              </a:rPr>
            </a:br>
            <a:r>
              <a:rPr lang="en-US" sz="3000" dirty="0">
                <a:solidFill>
                  <a:srgbClr val="636342"/>
                </a:solidFill>
              </a:rPr>
              <a:t>Juneteenth – June 15</a:t>
            </a:r>
            <a:endParaRPr lang="it-IT" sz="3000" b="1" dirty="0">
              <a:solidFill>
                <a:srgbClr val="636342"/>
              </a:solidFill>
            </a:endParaRPr>
          </a:p>
          <a:p>
            <a:pPr>
              <a:lnSpc>
                <a:spcPts val="3000"/>
              </a:lnSpc>
              <a:spcBef>
                <a:spcPts val="0"/>
              </a:spcBef>
              <a:buSzPts val="2000"/>
            </a:pPr>
            <a:endParaRPr lang="it-IT" sz="4400" b="1" dirty="0">
              <a:solidFill>
                <a:srgbClr val="3366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259D58A-F550-2935-6701-82035D61A2ED}"/>
              </a:ext>
            </a:extLst>
          </p:cNvPr>
          <p:cNvSpPr/>
          <p:nvPr/>
        </p:nvSpPr>
        <p:spPr>
          <a:xfrm>
            <a:off x="-14514" y="5099280"/>
            <a:ext cx="9158514" cy="1758719"/>
          </a:xfrm>
          <a:prstGeom prst="rect">
            <a:avLst/>
          </a:prstGeom>
          <a:solidFill>
            <a:srgbClr val="3366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9BE5D6F4-9D0C-7753-7ED2-66C399C4530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1599" y="5273181"/>
            <a:ext cx="3454201" cy="1307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682989"/>
      </p:ext>
    </p:extLst>
  </p:cSld>
  <p:clrMapOvr>
    <a:masterClrMapping/>
  </p:clrMapOvr>
  <p:transition spd="slow">
    <p:wip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D9FD54-0321-B70A-1B2A-22013551D3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81;p11">
            <a:extLst>
              <a:ext uri="{FF2B5EF4-FFF2-40B4-BE49-F238E27FC236}">
                <a16:creationId xmlns:a16="http://schemas.microsoft.com/office/drawing/2014/main" id="{456D3F7A-FD3D-0763-23E3-82243F0A8EB1}"/>
              </a:ext>
            </a:extLst>
          </p:cNvPr>
          <p:cNvSpPr txBox="1">
            <a:spLocks/>
          </p:cNvSpPr>
          <p:nvPr/>
        </p:nvSpPr>
        <p:spPr>
          <a:xfrm>
            <a:off x="152400" y="152400"/>
            <a:ext cx="8839200" cy="484339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 sz="4000" b="1" dirty="0">
                <a:solidFill>
                  <a:srgbClr val="336600"/>
                </a:solidFill>
              </a:rPr>
              <a:t>Organization Committee: </a:t>
            </a:r>
            <a:br>
              <a:rPr lang="en-US" sz="3600" b="1" dirty="0">
                <a:solidFill>
                  <a:srgbClr val="977942"/>
                </a:solidFill>
              </a:rPr>
            </a:br>
            <a:r>
              <a:rPr lang="en-US" sz="3600" b="1" dirty="0">
                <a:solidFill>
                  <a:srgbClr val="977942"/>
                </a:solidFill>
              </a:rPr>
              <a:t>Fundraising Events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rgbClr val="636342"/>
                </a:solidFill>
              </a:rPr>
              <a:t>Annual Mtg/Casino Night – Jan 24</a:t>
            </a:r>
            <a:br>
              <a:rPr lang="en-US" dirty="0">
                <a:solidFill>
                  <a:srgbClr val="636342"/>
                </a:solidFill>
              </a:rPr>
            </a:br>
            <a:r>
              <a:rPr lang="en-US" dirty="0">
                <a:solidFill>
                  <a:srgbClr val="636342"/>
                </a:solidFill>
              </a:rPr>
              <a:t>Beer Fest – Apr 27</a:t>
            </a:r>
            <a:br>
              <a:rPr lang="en-US" dirty="0">
                <a:solidFill>
                  <a:srgbClr val="636342"/>
                </a:solidFill>
              </a:rPr>
            </a:br>
            <a:r>
              <a:rPr lang="en-US" dirty="0">
                <a:solidFill>
                  <a:srgbClr val="636342"/>
                </a:solidFill>
              </a:rPr>
              <a:t>Scholarship Golf Outing – Oct 14</a:t>
            </a:r>
            <a:br>
              <a:rPr lang="en-US" dirty="0">
                <a:solidFill>
                  <a:srgbClr val="636342"/>
                </a:solidFill>
              </a:rPr>
            </a:br>
            <a:r>
              <a:rPr lang="en-US" dirty="0">
                <a:solidFill>
                  <a:srgbClr val="636342"/>
                </a:solidFill>
              </a:rPr>
              <a:t>Annual Appeal – Nov 26-Dec 31</a:t>
            </a:r>
          </a:p>
          <a:p>
            <a:r>
              <a:rPr lang="en-US" sz="3200" b="1" dirty="0">
                <a:solidFill>
                  <a:srgbClr val="977942"/>
                </a:solidFill>
              </a:rPr>
              <a:t>Maintain/Recruit Members</a:t>
            </a:r>
          </a:p>
          <a:p>
            <a:r>
              <a:rPr lang="en-US" b="1" dirty="0">
                <a:solidFill>
                  <a:srgbClr val="977942"/>
                </a:solidFill>
              </a:rPr>
              <a:t>Train/Recruit Volunteers</a:t>
            </a:r>
            <a:endParaRPr lang="en-US" dirty="0">
              <a:solidFill>
                <a:srgbClr val="977942"/>
              </a:solidFill>
            </a:endParaRPr>
          </a:p>
          <a:p>
            <a:endParaRPr lang="it-IT" sz="4400" b="1" dirty="0">
              <a:solidFill>
                <a:srgbClr val="3366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10D919C-A8CB-24E3-BF65-DF4BAE0B471A}"/>
              </a:ext>
            </a:extLst>
          </p:cNvPr>
          <p:cNvSpPr/>
          <p:nvPr/>
        </p:nvSpPr>
        <p:spPr>
          <a:xfrm>
            <a:off x="-14514" y="5099280"/>
            <a:ext cx="9158514" cy="1758719"/>
          </a:xfrm>
          <a:prstGeom prst="rect">
            <a:avLst/>
          </a:prstGeom>
          <a:solidFill>
            <a:srgbClr val="3366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9C4ECCE2-1867-8227-78C1-895C6E1F72A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1599" y="5273181"/>
            <a:ext cx="3454201" cy="1307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128501"/>
      </p:ext>
    </p:extLst>
  </p:cSld>
  <p:clrMapOvr>
    <a:masterClrMapping/>
  </p:clrMapOvr>
  <p:transition spd="slow">
    <p:wip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8B54C4-CA5E-516F-107F-1FF7684A35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81;p11">
            <a:extLst>
              <a:ext uri="{FF2B5EF4-FFF2-40B4-BE49-F238E27FC236}">
                <a16:creationId xmlns:a16="http://schemas.microsoft.com/office/drawing/2014/main" id="{31A2D9D4-14E8-5E4D-6673-B434CC43C664}"/>
              </a:ext>
            </a:extLst>
          </p:cNvPr>
          <p:cNvSpPr txBox="1">
            <a:spLocks/>
          </p:cNvSpPr>
          <p:nvPr/>
        </p:nvSpPr>
        <p:spPr>
          <a:xfrm>
            <a:off x="152400" y="76200"/>
            <a:ext cx="8839200" cy="63246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en-US" sz="4000" b="1" dirty="0">
                <a:solidFill>
                  <a:srgbClr val="336600"/>
                </a:solidFill>
              </a:rPr>
              <a:t>Economic Vitality Committee:</a:t>
            </a:r>
          </a:p>
          <a:p>
            <a:pPr marR="0" lvl="0">
              <a:lnSpc>
                <a:spcPts val="2500"/>
              </a:lnSpc>
              <a:spcBef>
                <a:spcPts val="0"/>
              </a:spcBef>
              <a:spcAft>
                <a:spcPts val="1600"/>
              </a:spcAft>
            </a:pPr>
            <a:r>
              <a:rPr lang="en-US" sz="3000" b="1" dirty="0">
                <a:solidFill>
                  <a:srgbClr val="97794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Support Businesses </a:t>
            </a:r>
            <a:br>
              <a:rPr lang="en-US" sz="2400" b="1" dirty="0">
                <a:solidFill>
                  <a:srgbClr val="63634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2400" dirty="0">
                <a:solidFill>
                  <a:srgbClr val="63634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Surveys, </a:t>
            </a:r>
            <a:r>
              <a:rPr lang="en-US" sz="2400" dirty="0">
                <a:solidFill>
                  <a:srgbClr val="63634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w</a:t>
            </a:r>
            <a:r>
              <a:rPr lang="en-US" sz="2400" dirty="0">
                <a:solidFill>
                  <a:srgbClr val="63634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orkshops, marketing, resources </a:t>
            </a:r>
          </a:p>
          <a:p>
            <a:pPr marR="0" lvl="0">
              <a:lnSpc>
                <a:spcPts val="2500"/>
              </a:lnSpc>
              <a:spcBef>
                <a:spcPts val="0"/>
              </a:spcBef>
              <a:spcAft>
                <a:spcPts val="1600"/>
              </a:spcAft>
            </a:pPr>
            <a:r>
              <a:rPr lang="en-US" sz="3000" b="1" dirty="0">
                <a:solidFill>
                  <a:srgbClr val="97794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Provide Entrepreneur Support</a:t>
            </a:r>
            <a:br>
              <a:rPr lang="en-US" sz="2400" dirty="0">
                <a:solidFill>
                  <a:srgbClr val="63634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2400" dirty="0">
                <a:solidFill>
                  <a:srgbClr val="63634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Match businesses with vacancies, welcome new businesses</a:t>
            </a:r>
            <a:endParaRPr lang="en-US" sz="2400" dirty="0">
              <a:solidFill>
                <a:srgbClr val="636342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0" lvl="0">
              <a:lnSpc>
                <a:spcPts val="2500"/>
              </a:lnSpc>
              <a:spcBef>
                <a:spcPts val="0"/>
              </a:spcBef>
              <a:spcAft>
                <a:spcPts val="1600"/>
              </a:spcAft>
            </a:pPr>
            <a:r>
              <a:rPr lang="en-US" sz="3000" b="1" dirty="0">
                <a:solidFill>
                  <a:srgbClr val="97794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Seek Transit Opportunities</a:t>
            </a:r>
            <a:br>
              <a:rPr lang="en-US" sz="2400" dirty="0">
                <a:solidFill>
                  <a:srgbClr val="63634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2400" dirty="0">
                <a:solidFill>
                  <a:srgbClr val="63634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Research private transit firms for weekend loop service</a:t>
            </a:r>
          </a:p>
          <a:p>
            <a:pPr marR="0" lvl="0">
              <a:lnSpc>
                <a:spcPts val="2500"/>
              </a:lnSpc>
              <a:spcBef>
                <a:spcPts val="0"/>
              </a:spcBef>
              <a:spcAft>
                <a:spcPts val="1600"/>
              </a:spcAft>
            </a:pPr>
            <a:r>
              <a:rPr lang="en-US" sz="3000" b="1" dirty="0">
                <a:solidFill>
                  <a:srgbClr val="97794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Collect Marketing Research</a:t>
            </a:r>
            <a:br>
              <a:rPr lang="en-US" sz="2400" dirty="0">
                <a:solidFill>
                  <a:srgbClr val="63634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2400" dirty="0">
                <a:solidFill>
                  <a:srgbClr val="63634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Contract with Placer AI/H.O. to provide visitor &amp; sales data</a:t>
            </a:r>
            <a:endParaRPr lang="en-US" sz="2400" dirty="0">
              <a:solidFill>
                <a:srgbClr val="636342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0" lvl="0">
              <a:lnSpc>
                <a:spcPts val="2500"/>
              </a:lnSpc>
              <a:spcBef>
                <a:spcPts val="0"/>
              </a:spcBef>
              <a:spcAft>
                <a:spcPts val="1600"/>
              </a:spcAft>
            </a:pPr>
            <a:r>
              <a:rPr lang="en-US" sz="3000" b="1" dirty="0">
                <a:solidFill>
                  <a:srgbClr val="97794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Direct Mail Campaign</a:t>
            </a:r>
            <a:br>
              <a:rPr lang="en-US" sz="2400" dirty="0">
                <a:solidFill>
                  <a:srgbClr val="63634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2400" dirty="0">
                <a:solidFill>
                  <a:srgbClr val="63634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Target new customers with seasonal postcards</a:t>
            </a:r>
            <a:endParaRPr lang="en-US" sz="2400" dirty="0">
              <a:solidFill>
                <a:srgbClr val="636342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it-IT" sz="4400" b="1" dirty="0">
              <a:solidFill>
                <a:srgbClr val="3366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6340072-FC06-56E7-771D-4EA9795AF103}"/>
              </a:ext>
            </a:extLst>
          </p:cNvPr>
          <p:cNvSpPr/>
          <p:nvPr/>
        </p:nvSpPr>
        <p:spPr>
          <a:xfrm>
            <a:off x="-14514" y="5099280"/>
            <a:ext cx="9158514" cy="1758719"/>
          </a:xfrm>
          <a:prstGeom prst="rect">
            <a:avLst/>
          </a:prstGeom>
          <a:solidFill>
            <a:srgbClr val="3366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DBD1C666-9F69-A85A-1975-1F2DB0B2F8B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1599" y="5273181"/>
            <a:ext cx="3454201" cy="1307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826037"/>
      </p:ext>
    </p:extLst>
  </p:cSld>
  <p:clrMapOvr>
    <a:masterClrMapping/>
  </p:clrMapOvr>
  <p:transition spd="slow">
    <p:wip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0EE49F-1CAE-95BE-DE3F-0809B28890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81;p11">
            <a:extLst>
              <a:ext uri="{FF2B5EF4-FFF2-40B4-BE49-F238E27FC236}">
                <a16:creationId xmlns:a16="http://schemas.microsoft.com/office/drawing/2014/main" id="{CDB92E6C-ADC3-AB93-C7DE-BDB1E447A471}"/>
              </a:ext>
            </a:extLst>
          </p:cNvPr>
          <p:cNvSpPr txBox="1">
            <a:spLocks/>
          </p:cNvSpPr>
          <p:nvPr/>
        </p:nvSpPr>
        <p:spPr>
          <a:xfrm>
            <a:off x="152400" y="0"/>
            <a:ext cx="8839200" cy="64008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68569" tIns="34275" rIns="68569" bIns="34275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en-US" sz="4000" b="1" dirty="0">
                <a:solidFill>
                  <a:srgbClr val="336600"/>
                </a:solidFill>
              </a:rPr>
              <a:t>Design Committee:</a:t>
            </a:r>
          </a:p>
          <a:p>
            <a:pPr marR="0" lvl="0">
              <a:lnSpc>
                <a:spcPts val="26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3000" b="1" dirty="0">
                <a:solidFill>
                  <a:srgbClr val="97794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Develop South Town District</a:t>
            </a:r>
            <a:br>
              <a:rPr lang="en-US" sz="2400" dirty="0">
                <a:solidFill>
                  <a:srgbClr val="63634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2400" dirty="0">
                <a:solidFill>
                  <a:srgbClr val="63634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Focus areas: 1) Gateway, 2) Mill Street, 3) Pocket Park</a:t>
            </a:r>
          </a:p>
          <a:p>
            <a:pPr marR="0" lvl="0">
              <a:lnSpc>
                <a:spcPts val="26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3000" b="1" dirty="0">
                <a:solidFill>
                  <a:srgbClr val="97794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Research Public Art in South Town</a:t>
            </a:r>
            <a:br>
              <a:rPr lang="en-US" sz="2400" dirty="0">
                <a:solidFill>
                  <a:srgbClr val="63634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2400" dirty="0">
                <a:solidFill>
                  <a:srgbClr val="63634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R</a:t>
            </a:r>
            <a:r>
              <a:rPr lang="en-US" sz="2400" dirty="0">
                <a:solidFill>
                  <a:srgbClr val="63634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esearch potential for murals, art installations, etc.</a:t>
            </a:r>
            <a:endParaRPr lang="en-US" sz="2400" dirty="0">
              <a:solidFill>
                <a:srgbClr val="636342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0" lvl="0">
              <a:lnSpc>
                <a:spcPts val="26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3000" b="1" dirty="0">
                <a:solidFill>
                  <a:srgbClr val="97794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Develop Façade Design &amp; Rehab Program</a:t>
            </a:r>
            <a:br>
              <a:rPr lang="en-US" sz="2400" dirty="0">
                <a:solidFill>
                  <a:srgbClr val="63634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2400" dirty="0">
                <a:solidFill>
                  <a:srgbClr val="63634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Recommend designs, seek funding support</a:t>
            </a:r>
            <a:endParaRPr lang="en-US" sz="2400" dirty="0">
              <a:solidFill>
                <a:srgbClr val="636342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R="0" lvl="0">
              <a:lnSpc>
                <a:spcPts val="26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3000" b="1" dirty="0">
                <a:solidFill>
                  <a:srgbClr val="97794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Improve Historic District Streetscape</a:t>
            </a:r>
            <a:br>
              <a:rPr lang="en-US" sz="2400" dirty="0">
                <a:solidFill>
                  <a:srgbClr val="63634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2400" dirty="0">
                <a:solidFill>
                  <a:srgbClr val="63634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Research amenities &amp; signage to enhance visitor experience</a:t>
            </a:r>
          </a:p>
          <a:p>
            <a:pPr marR="0" lvl="0">
              <a:lnSpc>
                <a:spcPts val="26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3000" b="1" dirty="0">
                <a:solidFill>
                  <a:srgbClr val="97794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Evaluate Conditions </a:t>
            </a:r>
            <a:br>
              <a:rPr lang="en-US" sz="2400" dirty="0">
                <a:solidFill>
                  <a:srgbClr val="63634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en-US" sz="2400" dirty="0">
                <a:solidFill>
                  <a:srgbClr val="63634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Assess property/public space within MSM footprint</a:t>
            </a:r>
            <a:endParaRPr lang="en-US" sz="2400" dirty="0">
              <a:solidFill>
                <a:srgbClr val="636342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it-IT" sz="4400" b="1" dirty="0">
              <a:solidFill>
                <a:srgbClr val="33660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E190FA3-1A02-BC3A-9D61-CAE694232972}"/>
              </a:ext>
            </a:extLst>
          </p:cNvPr>
          <p:cNvSpPr/>
          <p:nvPr/>
        </p:nvSpPr>
        <p:spPr>
          <a:xfrm>
            <a:off x="-14514" y="5099280"/>
            <a:ext cx="9158514" cy="1758719"/>
          </a:xfrm>
          <a:prstGeom prst="rect">
            <a:avLst/>
          </a:prstGeom>
          <a:solidFill>
            <a:srgbClr val="3366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2B392375-26B9-15DD-63AB-EAAB649BC80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1599" y="5273181"/>
            <a:ext cx="3454201" cy="1307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500169"/>
      </p:ext>
    </p:extLst>
  </p:cSld>
  <p:clrMapOvr>
    <a:masterClrMapping/>
  </p:clrMapOvr>
  <p:transition spd="slow">
    <p:wip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FF0B9CF-3C89-47D7-AC08-63AD21AFBBC9}"/>
              </a:ext>
            </a:extLst>
          </p:cNvPr>
          <p:cNvSpPr txBox="1"/>
          <p:nvPr/>
        </p:nvSpPr>
        <p:spPr>
          <a:xfrm>
            <a:off x="0" y="1524000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>
                <a:solidFill>
                  <a:srgbClr val="336600"/>
                </a:solidFill>
              </a:rPr>
              <a:t>Thank You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AACF8E2-39BA-6F0D-F84D-A98249445C2F}"/>
              </a:ext>
            </a:extLst>
          </p:cNvPr>
          <p:cNvSpPr/>
          <p:nvPr/>
        </p:nvSpPr>
        <p:spPr>
          <a:xfrm>
            <a:off x="-14514" y="5099280"/>
            <a:ext cx="9158514" cy="1758719"/>
          </a:xfrm>
          <a:prstGeom prst="rect">
            <a:avLst/>
          </a:prstGeom>
          <a:solidFill>
            <a:srgbClr val="3366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71652C37-EC50-2068-C1CE-786F0E4A219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1599" y="5273181"/>
            <a:ext cx="3454201" cy="130743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ECAE948-F35D-B585-54D3-C0D375218991}"/>
              </a:ext>
            </a:extLst>
          </p:cNvPr>
          <p:cNvSpPr txBox="1"/>
          <p:nvPr/>
        </p:nvSpPr>
        <p:spPr>
          <a:xfrm>
            <a:off x="-18442" y="2686413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977942"/>
                </a:solidFill>
              </a:rPr>
              <a:t>For Your Continued Support!</a:t>
            </a:r>
          </a:p>
        </p:txBody>
      </p:sp>
    </p:spTree>
    <p:extLst>
      <p:ext uri="{BB962C8B-B14F-4D97-AF65-F5344CB8AC3E}">
        <p14:creationId xmlns:p14="http://schemas.microsoft.com/office/powerpoint/2010/main" val="3050191763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94B1BC6-9A6A-68B9-E857-3867B80CDEA7}"/>
              </a:ext>
            </a:extLst>
          </p:cNvPr>
          <p:cNvSpPr/>
          <p:nvPr/>
        </p:nvSpPr>
        <p:spPr>
          <a:xfrm>
            <a:off x="228600" y="1158217"/>
            <a:ext cx="8915400" cy="34317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indent="-457200" algn="l" rtl="0">
              <a:spcAft>
                <a:spcPts val="1000"/>
              </a:spcAft>
              <a:buSzPct val="100000"/>
              <a:buFont typeface="+mj-lt"/>
              <a:buAutoNum type="arabicPeriod"/>
            </a:pPr>
            <a:r>
              <a:rPr lang="en-US" sz="2400" b="0" i="0" u="none" strike="noStrike" dirty="0">
                <a:solidFill>
                  <a:srgbClr val="636342"/>
                </a:solidFill>
                <a:latin typeface="Arboria Medium" panose="02000000000000000000" pitchFamily="50" charset="0"/>
              </a:rPr>
              <a:t>Diversify Sources of Funding</a:t>
            </a:r>
            <a:endParaRPr lang="en-US" sz="2400" dirty="0">
              <a:solidFill>
                <a:srgbClr val="636342"/>
              </a:solidFill>
              <a:latin typeface="Arboria Medium" panose="02000000000000000000" pitchFamily="50" charset="0"/>
            </a:endParaRPr>
          </a:p>
          <a:p>
            <a:pPr marL="457200" marR="0" indent="-457200" algn="l" rtl="0">
              <a:spcAft>
                <a:spcPts val="1000"/>
              </a:spcAft>
              <a:buSzPct val="100000"/>
              <a:buFont typeface="+mj-lt"/>
              <a:buAutoNum type="arabicPeriod"/>
            </a:pPr>
            <a:r>
              <a:rPr lang="en-US" sz="2400" dirty="0">
                <a:solidFill>
                  <a:srgbClr val="636342"/>
                </a:solidFill>
                <a:latin typeface="Arboria Medium" panose="02000000000000000000" pitchFamily="50" charset="0"/>
              </a:rPr>
              <a:t>R</a:t>
            </a:r>
            <a:r>
              <a:rPr lang="en-US" sz="2400" b="0" i="0" u="none" strike="noStrike" dirty="0">
                <a:solidFill>
                  <a:srgbClr val="636342"/>
                </a:solidFill>
                <a:latin typeface="Arboria Medium" panose="02000000000000000000" pitchFamily="50" charset="0"/>
              </a:rPr>
              <a:t>aise Awareness for Main Street Medina; </a:t>
            </a:r>
            <a:br>
              <a:rPr lang="en-US" sz="2400" b="0" i="0" u="none" strike="noStrike" dirty="0">
                <a:solidFill>
                  <a:srgbClr val="636342"/>
                </a:solidFill>
                <a:latin typeface="Arboria Medium" panose="02000000000000000000" pitchFamily="50" charset="0"/>
              </a:rPr>
            </a:br>
            <a:r>
              <a:rPr lang="en-US" sz="2400" b="0" i="0" u="none" strike="noStrike" dirty="0">
                <a:solidFill>
                  <a:srgbClr val="636342"/>
                </a:solidFill>
                <a:latin typeface="Arboria Medium" panose="02000000000000000000" pitchFamily="50" charset="0"/>
              </a:rPr>
              <a:t>Position the Historic District and South Town as a Destination</a:t>
            </a:r>
            <a:endParaRPr lang="en-US" sz="2400" dirty="0">
              <a:solidFill>
                <a:srgbClr val="636342"/>
              </a:solidFill>
              <a:latin typeface="Arboria Book" panose="02000000000000000000" pitchFamily="50" charset="0"/>
            </a:endParaRPr>
          </a:p>
          <a:p>
            <a:pPr marL="457200" marR="0" indent="-457200" algn="l" rtl="0">
              <a:spcAft>
                <a:spcPts val="1000"/>
              </a:spcAft>
              <a:buSzPct val="100000"/>
              <a:buFont typeface="+mj-lt"/>
              <a:buAutoNum type="arabicPeriod"/>
            </a:pPr>
            <a:r>
              <a:rPr lang="en-US" sz="2400" b="0" i="0" u="none" strike="noStrike" dirty="0">
                <a:solidFill>
                  <a:srgbClr val="636342"/>
                </a:solidFill>
                <a:latin typeface="Arboria Medium" panose="02000000000000000000" pitchFamily="50" charset="0"/>
              </a:rPr>
              <a:t>Connect &amp; Engage Beyond our Boundaries; Be Inclusive of Diverse Audiences</a:t>
            </a:r>
            <a:endParaRPr lang="en-US" sz="2400" dirty="0">
              <a:solidFill>
                <a:srgbClr val="636342"/>
              </a:solidFill>
              <a:latin typeface="Arboria Medium" panose="02000000000000000000" pitchFamily="50" charset="0"/>
            </a:endParaRPr>
          </a:p>
          <a:p>
            <a:pPr marL="457200" marR="0" indent="-457200" algn="l" rtl="0">
              <a:spcAft>
                <a:spcPts val="1000"/>
              </a:spcAft>
              <a:buSzPct val="100000"/>
              <a:buFont typeface="+mj-lt"/>
              <a:buAutoNum type="arabicPeriod"/>
            </a:pPr>
            <a:r>
              <a:rPr lang="en-US" sz="2400" b="0" i="0" u="none" strike="noStrike" dirty="0">
                <a:solidFill>
                  <a:srgbClr val="636342"/>
                </a:solidFill>
                <a:latin typeface="Arboria Medium" panose="02000000000000000000" pitchFamily="50" charset="0"/>
              </a:rPr>
              <a:t>Develop Advocacy Voice to Advance Business Vitality, Historic Preservation &amp; Communit</a:t>
            </a:r>
            <a:r>
              <a:rPr lang="en-US" sz="2400" dirty="0">
                <a:solidFill>
                  <a:srgbClr val="636342"/>
                </a:solidFill>
                <a:latin typeface="Arboria Medium" panose="02000000000000000000" pitchFamily="50" charset="0"/>
              </a:rPr>
              <a:t>y Spirit</a:t>
            </a:r>
            <a:endParaRPr lang="en-US" sz="2400" baseline="30000" dirty="0">
              <a:solidFill>
                <a:srgbClr val="636342"/>
              </a:solidFill>
              <a:latin typeface="Arboria Medium" panose="02000000000000000000" pitchFamily="50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E1B0F52-C018-41D8-66C9-0686D65D8DF8}"/>
              </a:ext>
            </a:extLst>
          </p:cNvPr>
          <p:cNvSpPr/>
          <p:nvPr/>
        </p:nvSpPr>
        <p:spPr>
          <a:xfrm>
            <a:off x="449943" y="277388"/>
            <a:ext cx="8229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rgbClr val="336600"/>
                </a:solidFill>
              </a:rPr>
              <a:t>Strategic Goals</a:t>
            </a:r>
            <a:endParaRPr lang="en-US" sz="4800" b="1" i="1" dirty="0">
              <a:solidFill>
                <a:srgbClr val="636342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99C9FC2-67F9-F745-79D7-7EFBD637886C}"/>
              </a:ext>
            </a:extLst>
          </p:cNvPr>
          <p:cNvSpPr/>
          <p:nvPr/>
        </p:nvSpPr>
        <p:spPr>
          <a:xfrm>
            <a:off x="-14514" y="5099280"/>
            <a:ext cx="9158514" cy="1758719"/>
          </a:xfrm>
          <a:prstGeom prst="rect">
            <a:avLst/>
          </a:prstGeom>
          <a:solidFill>
            <a:srgbClr val="3366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0122AF74-1CF9-9BEE-5AC4-99BABC03EE9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1599" y="5273181"/>
            <a:ext cx="3454201" cy="1307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981664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84792833-53C0-C0EB-12C3-A8F8C26B8C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5" t="12368" r="4202" b="25570"/>
          <a:stretch/>
        </p:blipFill>
        <p:spPr>
          <a:xfrm>
            <a:off x="152400" y="1066801"/>
            <a:ext cx="8839200" cy="382235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80AAEF2-F9A3-3696-CE63-8707AE5CB5D8}"/>
              </a:ext>
            </a:extLst>
          </p:cNvPr>
          <p:cNvSpPr/>
          <p:nvPr/>
        </p:nvSpPr>
        <p:spPr>
          <a:xfrm>
            <a:off x="-14514" y="5099280"/>
            <a:ext cx="9158514" cy="1758719"/>
          </a:xfrm>
          <a:prstGeom prst="rect">
            <a:avLst/>
          </a:prstGeom>
          <a:solidFill>
            <a:srgbClr val="3366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F69DEA77-CC25-47AB-909D-DA6E5DA0219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1599" y="5273181"/>
            <a:ext cx="3454201" cy="130743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206AFEB-CE35-A927-979C-2D27CC163909}"/>
              </a:ext>
            </a:extLst>
          </p:cNvPr>
          <p:cNvSpPr/>
          <p:nvPr/>
        </p:nvSpPr>
        <p:spPr>
          <a:xfrm>
            <a:off x="457200" y="228600"/>
            <a:ext cx="8229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336600"/>
                </a:solidFill>
              </a:rPr>
              <a:t>2023 Financial Report</a:t>
            </a:r>
            <a:endParaRPr lang="en-US" sz="4400" b="1" i="1" dirty="0">
              <a:solidFill>
                <a:srgbClr val="6363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604168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94B1BC6-9A6A-68B9-E857-3867B80CDEA7}"/>
              </a:ext>
            </a:extLst>
          </p:cNvPr>
          <p:cNvSpPr/>
          <p:nvPr/>
        </p:nvSpPr>
        <p:spPr>
          <a:xfrm>
            <a:off x="762000" y="914400"/>
            <a:ext cx="7620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en-US" sz="2800" b="1" dirty="0">
                <a:solidFill>
                  <a:srgbClr val="977942"/>
                </a:solidFill>
                <a:latin typeface="+mj-lt"/>
              </a:rPr>
              <a:t>35</a:t>
            </a:r>
            <a:r>
              <a:rPr lang="en-US" sz="2800" b="1" i="0" u="none" strike="noStrike" baseline="0" dirty="0">
                <a:solidFill>
                  <a:srgbClr val="977942"/>
                </a:solidFill>
                <a:latin typeface="+mj-lt"/>
              </a:rPr>
              <a:t> MSM Sponsored Events</a:t>
            </a:r>
            <a:br>
              <a:rPr lang="en-US" sz="2400" b="0" i="0" u="none" strike="noStrike" baseline="0" dirty="0">
                <a:solidFill>
                  <a:srgbClr val="636342"/>
                </a:solidFill>
                <a:latin typeface="+mj-lt"/>
              </a:rPr>
            </a:br>
            <a:r>
              <a:rPr lang="en-US" sz="2400" b="0" i="0" u="none" strike="noStrike" baseline="0" dirty="0">
                <a:solidFill>
                  <a:srgbClr val="002E1F"/>
                </a:solidFill>
                <a:latin typeface="+mj-lt"/>
              </a:rPr>
              <a:t>Replaced Medina Fest in July with Medina Fall Festival in September</a:t>
            </a:r>
          </a:p>
          <a:p>
            <a:pPr>
              <a:spcAft>
                <a:spcPts val="800"/>
              </a:spcAft>
            </a:pPr>
            <a:r>
              <a:rPr lang="en-US" sz="2800" b="1" i="0" u="none" strike="noStrike" baseline="0" dirty="0">
                <a:solidFill>
                  <a:srgbClr val="977942"/>
                </a:solidFill>
                <a:latin typeface="+mj-lt"/>
              </a:rPr>
              <a:t>21 Farmers Markets</a:t>
            </a:r>
            <a:br>
              <a:rPr lang="en-US" sz="2400" b="1" i="0" u="none" strike="noStrike" baseline="0" dirty="0">
                <a:solidFill>
                  <a:srgbClr val="636342"/>
                </a:solidFill>
                <a:latin typeface="+mj-lt"/>
              </a:rPr>
            </a:br>
            <a:r>
              <a:rPr lang="en-US" sz="2400" b="0" i="0" u="none" strike="noStrike" baseline="0" dirty="0">
                <a:solidFill>
                  <a:srgbClr val="002E1F"/>
                </a:solidFill>
                <a:latin typeface="+mj-lt"/>
              </a:rPr>
              <a:t>Secured 73 vendors (53 full-time and 20 part-time vendors)</a:t>
            </a:r>
            <a:br>
              <a:rPr lang="en-US" sz="2400" b="0" i="0" u="none" strike="noStrike" baseline="0" dirty="0">
                <a:solidFill>
                  <a:srgbClr val="002E1F"/>
                </a:solidFill>
                <a:latin typeface="+mj-lt"/>
              </a:rPr>
            </a:br>
            <a:r>
              <a:rPr lang="en-US" sz="2400" b="0" i="0" u="none" strike="noStrike" baseline="0" dirty="0">
                <a:solidFill>
                  <a:srgbClr val="002E1F"/>
                </a:solidFill>
                <a:latin typeface="+mj-lt"/>
              </a:rPr>
              <a:t>$10,486 in SNAP and Produce Perk redeemed</a:t>
            </a:r>
          </a:p>
          <a:p>
            <a:pPr>
              <a:spcAft>
                <a:spcPts val="800"/>
              </a:spcAft>
            </a:pPr>
            <a:r>
              <a:rPr lang="en-US" sz="2800" b="1" i="0" u="none" strike="noStrike" baseline="0" dirty="0">
                <a:solidFill>
                  <a:srgbClr val="977942"/>
                </a:solidFill>
                <a:latin typeface="+mj-lt"/>
              </a:rPr>
              <a:t>193,870  Visitors</a:t>
            </a:r>
            <a:br>
              <a:rPr lang="en-US" sz="2400" b="1" i="0" u="none" strike="noStrike" baseline="0" dirty="0">
                <a:solidFill>
                  <a:srgbClr val="636342"/>
                </a:solidFill>
                <a:latin typeface="+mj-lt"/>
              </a:rPr>
            </a:br>
            <a:r>
              <a:rPr lang="en-US" sz="2400" b="0" i="0" u="none" strike="noStrike" baseline="0" dirty="0">
                <a:solidFill>
                  <a:srgbClr val="002E1F"/>
                </a:solidFill>
                <a:latin typeface="+mj-lt"/>
              </a:rPr>
              <a:t>Increased from 176,672 visitors in 2022</a:t>
            </a:r>
          </a:p>
          <a:p>
            <a:pPr>
              <a:spcAft>
                <a:spcPts val="800"/>
              </a:spcAft>
            </a:pPr>
            <a:r>
              <a:rPr lang="en-US" sz="2800" b="1" i="0" u="none" strike="noStrike" baseline="0" dirty="0">
                <a:solidFill>
                  <a:srgbClr val="977942"/>
                </a:solidFill>
                <a:latin typeface="+mj-lt"/>
              </a:rPr>
              <a:t>137,167 Website Visits / 83,534 Facebook Visits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99C9FC2-67F9-F745-79D7-7EFBD637886C}"/>
              </a:ext>
            </a:extLst>
          </p:cNvPr>
          <p:cNvSpPr/>
          <p:nvPr/>
        </p:nvSpPr>
        <p:spPr>
          <a:xfrm>
            <a:off x="-14514" y="5099280"/>
            <a:ext cx="9158514" cy="1758719"/>
          </a:xfrm>
          <a:prstGeom prst="rect">
            <a:avLst/>
          </a:prstGeom>
          <a:solidFill>
            <a:srgbClr val="3366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0122AF74-1CF9-9BEE-5AC4-99BABC03EE9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1599" y="5273181"/>
            <a:ext cx="3454201" cy="130743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E5B62DE-BAF6-9D71-C42E-B9DC9911C23F}"/>
              </a:ext>
            </a:extLst>
          </p:cNvPr>
          <p:cNvSpPr/>
          <p:nvPr/>
        </p:nvSpPr>
        <p:spPr>
          <a:xfrm>
            <a:off x="439057" y="152400"/>
            <a:ext cx="8229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rgbClr val="336600"/>
                </a:solidFill>
              </a:rPr>
              <a:t>2023 Highlights</a:t>
            </a:r>
            <a:endParaRPr lang="en-US" sz="4800" b="1" i="1" dirty="0">
              <a:solidFill>
                <a:srgbClr val="6363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720390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94B1BC6-9A6A-68B9-E857-3867B80CDEA7}"/>
              </a:ext>
            </a:extLst>
          </p:cNvPr>
          <p:cNvSpPr/>
          <p:nvPr/>
        </p:nvSpPr>
        <p:spPr>
          <a:xfrm>
            <a:off x="762000" y="914400"/>
            <a:ext cx="7620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en-US" sz="2800" b="1" i="0" u="none" strike="noStrike" baseline="0" dirty="0">
                <a:solidFill>
                  <a:srgbClr val="977942"/>
                </a:solidFill>
                <a:latin typeface="+mj-lt"/>
              </a:rPr>
              <a:t>2,663 Volunteer Hours</a:t>
            </a:r>
            <a:br>
              <a:rPr lang="en-US" sz="2400" b="0" i="0" u="none" strike="noStrike" baseline="0" dirty="0">
                <a:solidFill>
                  <a:srgbClr val="636342"/>
                </a:solidFill>
                <a:latin typeface="+mj-lt"/>
              </a:rPr>
            </a:br>
            <a:r>
              <a:rPr lang="en-US" sz="2400" b="0" i="0" u="none" strike="noStrike" baseline="0" dirty="0">
                <a:solidFill>
                  <a:srgbClr val="002E1F"/>
                </a:solidFill>
                <a:latin typeface="+mj-lt"/>
              </a:rPr>
              <a:t>$84,683 donated value at $31.80 per workhour</a:t>
            </a:r>
          </a:p>
          <a:p>
            <a:pPr>
              <a:spcAft>
                <a:spcPts val="800"/>
              </a:spcAft>
            </a:pPr>
            <a:r>
              <a:rPr lang="en-US" sz="2800" b="1" dirty="0">
                <a:solidFill>
                  <a:srgbClr val="977942"/>
                </a:solidFill>
                <a:latin typeface="+mj-lt"/>
              </a:rPr>
              <a:t>$308,685</a:t>
            </a:r>
            <a:r>
              <a:rPr lang="en-US" sz="2800" b="1" i="0" u="none" strike="noStrike" baseline="0" dirty="0">
                <a:solidFill>
                  <a:srgbClr val="977942"/>
                </a:solidFill>
                <a:latin typeface="+mj-lt"/>
              </a:rPr>
              <a:t> Donor Support</a:t>
            </a:r>
            <a:br>
              <a:rPr lang="en-US" sz="2400" b="1" i="0" u="none" strike="noStrike" baseline="0" dirty="0">
                <a:solidFill>
                  <a:srgbClr val="636342"/>
                </a:solidFill>
                <a:latin typeface="+mj-lt"/>
              </a:rPr>
            </a:br>
            <a:r>
              <a:rPr lang="en-US" sz="2400" b="0" i="0" u="none" strike="noStrike" baseline="0" dirty="0">
                <a:solidFill>
                  <a:srgbClr val="002E1F"/>
                </a:solidFill>
                <a:latin typeface="+mj-lt"/>
              </a:rPr>
              <a:t>10.29:1 Return on City Investment of $30,000</a:t>
            </a:r>
            <a:br>
              <a:rPr lang="en-US" sz="2400" b="0" i="0" u="none" strike="noStrike" baseline="0" dirty="0">
                <a:solidFill>
                  <a:srgbClr val="002E1F"/>
                </a:solidFill>
                <a:latin typeface="+mj-lt"/>
              </a:rPr>
            </a:br>
            <a:r>
              <a:rPr lang="en-US" sz="2400" b="0" i="0" u="none" strike="noStrike" baseline="0" dirty="0">
                <a:solidFill>
                  <a:srgbClr val="002E1F"/>
                </a:solidFill>
                <a:latin typeface="+mj-lt"/>
              </a:rPr>
              <a:t>$244,382 in 2022 (8.15:1 ROI)</a:t>
            </a:r>
          </a:p>
          <a:p>
            <a:pPr>
              <a:spcAft>
                <a:spcPts val="800"/>
              </a:spcAft>
            </a:pPr>
            <a:r>
              <a:rPr lang="en-US" sz="2800" b="1" i="0" u="none" strike="noStrike" baseline="0" dirty="0">
                <a:solidFill>
                  <a:srgbClr val="977942"/>
                </a:solidFill>
                <a:latin typeface="+mj-lt"/>
              </a:rPr>
              <a:t>203 Members</a:t>
            </a:r>
            <a:br>
              <a:rPr lang="en-US" sz="2400" b="1" i="0" u="none" strike="noStrike" baseline="0" dirty="0">
                <a:solidFill>
                  <a:srgbClr val="636342"/>
                </a:solidFill>
                <a:latin typeface="+mj-lt"/>
              </a:rPr>
            </a:br>
            <a:r>
              <a:rPr lang="en-US" sz="2400" b="0" i="0" u="none" strike="noStrike" baseline="0" dirty="0">
                <a:solidFill>
                  <a:srgbClr val="002E1F"/>
                </a:solidFill>
                <a:latin typeface="+mj-lt"/>
              </a:rPr>
              <a:t>Includes 116 Small Businesses, 87 Families/Individuals</a:t>
            </a:r>
          </a:p>
          <a:p>
            <a:pPr>
              <a:spcAft>
                <a:spcPts val="800"/>
              </a:spcAft>
            </a:pPr>
            <a:r>
              <a:rPr lang="en-US" sz="2800" b="1" i="0" u="none" strike="noStrike" baseline="0" dirty="0">
                <a:solidFill>
                  <a:srgbClr val="977942"/>
                </a:solidFill>
                <a:latin typeface="+mj-lt"/>
              </a:rPr>
              <a:t>$3.88M Economic Impact</a:t>
            </a:r>
            <a:br>
              <a:rPr lang="en-US" sz="2400" b="1" i="0" u="none" strike="noStrike" baseline="0" dirty="0">
                <a:solidFill>
                  <a:srgbClr val="636342"/>
                </a:solidFill>
                <a:latin typeface="+mj-lt"/>
              </a:rPr>
            </a:br>
            <a:r>
              <a:rPr lang="en-US" sz="2400" b="0" i="0" u="none" strike="noStrike" baseline="0" dirty="0">
                <a:solidFill>
                  <a:srgbClr val="002E1F"/>
                </a:solidFill>
                <a:latin typeface="+mj-lt"/>
              </a:rPr>
              <a:t>59:1 ROI based on $20 x 193,870 visitors spent locally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99C9FC2-67F9-F745-79D7-7EFBD637886C}"/>
              </a:ext>
            </a:extLst>
          </p:cNvPr>
          <p:cNvSpPr/>
          <p:nvPr/>
        </p:nvSpPr>
        <p:spPr>
          <a:xfrm>
            <a:off x="-14514" y="5099280"/>
            <a:ext cx="9158514" cy="1758719"/>
          </a:xfrm>
          <a:prstGeom prst="rect">
            <a:avLst/>
          </a:prstGeom>
          <a:solidFill>
            <a:srgbClr val="3366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0122AF74-1CF9-9BEE-5AC4-99BABC03EE9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1599" y="5273181"/>
            <a:ext cx="3454201" cy="130743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5E5B62DE-BAF6-9D71-C42E-B9DC9911C23F}"/>
              </a:ext>
            </a:extLst>
          </p:cNvPr>
          <p:cNvSpPr/>
          <p:nvPr/>
        </p:nvSpPr>
        <p:spPr>
          <a:xfrm>
            <a:off x="439057" y="159603"/>
            <a:ext cx="8229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rgbClr val="336600"/>
                </a:solidFill>
              </a:rPr>
              <a:t>2023 Highlights</a:t>
            </a:r>
            <a:endParaRPr lang="en-US" sz="4800" b="1" i="1" dirty="0">
              <a:solidFill>
                <a:srgbClr val="6363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797738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8E9C8CD-01C5-F530-A450-0A7B4812D311}"/>
              </a:ext>
            </a:extLst>
          </p:cNvPr>
          <p:cNvSpPr/>
          <p:nvPr/>
        </p:nvSpPr>
        <p:spPr>
          <a:xfrm>
            <a:off x="439057" y="152400"/>
            <a:ext cx="8229600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2400"/>
              </a:spcAft>
            </a:pPr>
            <a:r>
              <a:rPr lang="en-US" sz="5400" b="1" dirty="0">
                <a:solidFill>
                  <a:srgbClr val="336600"/>
                </a:solidFill>
              </a:rPr>
              <a:t>Signature Events</a:t>
            </a:r>
            <a:endParaRPr lang="en-US" sz="5400" b="1" dirty="0">
              <a:solidFill>
                <a:srgbClr val="002121"/>
              </a:solidFill>
            </a:endParaRPr>
          </a:p>
          <a:p>
            <a:pPr algn="ctr">
              <a:spcAft>
                <a:spcPts val="2400"/>
              </a:spcAft>
            </a:pPr>
            <a:r>
              <a:rPr lang="en-US" sz="4800" b="0" i="0" u="none" strike="noStrike" baseline="30000" dirty="0">
                <a:solidFill>
                  <a:srgbClr val="977942"/>
                </a:solidFill>
                <a:latin typeface="Arboria Medium" panose="02000000000000000000" pitchFamily="50" charset="0"/>
              </a:rPr>
              <a:t>Medina Square Farmers Markets</a:t>
            </a:r>
            <a:r>
              <a:rPr lang="en-US" dirty="0"/>
              <a:t> 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B73B994-8DAB-46D1-F1EE-6DBDC87D9EEA}"/>
              </a:ext>
            </a:extLst>
          </p:cNvPr>
          <p:cNvSpPr/>
          <p:nvPr/>
        </p:nvSpPr>
        <p:spPr>
          <a:xfrm>
            <a:off x="-14514" y="5099280"/>
            <a:ext cx="9158514" cy="1758719"/>
          </a:xfrm>
          <a:prstGeom prst="rect">
            <a:avLst/>
          </a:prstGeom>
          <a:solidFill>
            <a:srgbClr val="3366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7503BD55-04A2-3589-6763-B8B4BD62B79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1599" y="5273181"/>
            <a:ext cx="3454201" cy="1307431"/>
          </a:xfrm>
          <a:prstGeom prst="rect">
            <a:avLst/>
          </a:prstGeom>
        </p:spPr>
      </p:pic>
      <p:pic>
        <p:nvPicPr>
          <p:cNvPr id="8" name="Picture 7" descr="A group of people at a farmers market&#10;&#10;Description automatically generated">
            <a:extLst>
              <a:ext uri="{FF2B5EF4-FFF2-40B4-BE49-F238E27FC236}">
                <a16:creationId xmlns:a16="http://schemas.microsoft.com/office/drawing/2014/main" id="{34ED70ED-F698-5220-1415-356ABFDA42A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800" y="1828801"/>
            <a:ext cx="4064000" cy="3048000"/>
          </a:xfrm>
          <a:prstGeom prst="rect">
            <a:avLst/>
          </a:prstGeom>
        </p:spPr>
      </p:pic>
      <p:pic>
        <p:nvPicPr>
          <p:cNvPr id="10" name="Picture 9" descr="A group of people at a market&#10;&#10;Description automatically generated">
            <a:extLst>
              <a:ext uri="{FF2B5EF4-FFF2-40B4-BE49-F238E27FC236}">
                <a16:creationId xmlns:a16="http://schemas.microsoft.com/office/drawing/2014/main" id="{BE8152B8-5F3A-87D6-6440-C1630935CAA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200" y="1828800"/>
            <a:ext cx="4064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969239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8E9C8CD-01C5-F530-A450-0A7B4812D311}"/>
              </a:ext>
            </a:extLst>
          </p:cNvPr>
          <p:cNvSpPr/>
          <p:nvPr/>
        </p:nvSpPr>
        <p:spPr>
          <a:xfrm>
            <a:off x="439057" y="152400"/>
            <a:ext cx="82296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5400" b="1" dirty="0">
                <a:solidFill>
                  <a:srgbClr val="336600"/>
                </a:solidFill>
              </a:rPr>
              <a:t>Signature Events</a:t>
            </a:r>
            <a:endParaRPr lang="en-US" sz="5400" b="1" dirty="0">
              <a:solidFill>
                <a:srgbClr val="002121"/>
              </a:solidFill>
            </a:endParaRPr>
          </a:p>
          <a:p>
            <a:pPr algn="ctr">
              <a:spcAft>
                <a:spcPts val="2400"/>
              </a:spcAft>
            </a:pPr>
            <a:r>
              <a:rPr lang="en-US" sz="4800" b="0" i="0" u="none" strike="noStrike" baseline="30000" dirty="0">
                <a:solidFill>
                  <a:srgbClr val="977942"/>
                </a:solidFill>
                <a:latin typeface="Arboria Medium" panose="02000000000000000000" pitchFamily="50" charset="0"/>
              </a:rPr>
              <a:t>Kids Day &amp; Teen Fest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B73B994-8DAB-46D1-F1EE-6DBDC87D9EEA}"/>
              </a:ext>
            </a:extLst>
          </p:cNvPr>
          <p:cNvSpPr/>
          <p:nvPr/>
        </p:nvSpPr>
        <p:spPr>
          <a:xfrm>
            <a:off x="-14514" y="5099280"/>
            <a:ext cx="9158514" cy="1758719"/>
          </a:xfrm>
          <a:prstGeom prst="rect">
            <a:avLst/>
          </a:prstGeom>
          <a:solidFill>
            <a:srgbClr val="3366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7503BD55-04A2-3589-6763-B8B4BD62B79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1599" y="5273181"/>
            <a:ext cx="3454201" cy="130743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F034BEA-2C47-C276-E8C8-8F2BE04DF54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1000" y="1828801"/>
            <a:ext cx="4064000" cy="304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E61757F-E4C1-B00F-8E51-FE583E4B9CD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8200" y="1828800"/>
            <a:ext cx="4064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526560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8E9C8CD-01C5-F530-A450-0A7B4812D311}"/>
              </a:ext>
            </a:extLst>
          </p:cNvPr>
          <p:cNvSpPr/>
          <p:nvPr/>
        </p:nvSpPr>
        <p:spPr>
          <a:xfrm>
            <a:off x="439057" y="152400"/>
            <a:ext cx="82296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5400" b="1" dirty="0">
                <a:solidFill>
                  <a:srgbClr val="336600"/>
                </a:solidFill>
              </a:rPr>
              <a:t>Signature Events</a:t>
            </a:r>
            <a:endParaRPr lang="en-US" sz="5400" b="1" dirty="0">
              <a:solidFill>
                <a:srgbClr val="002121"/>
              </a:solidFill>
            </a:endParaRPr>
          </a:p>
          <a:p>
            <a:pPr algn="ctr">
              <a:spcAft>
                <a:spcPts val="2400"/>
              </a:spcAft>
            </a:pPr>
            <a:r>
              <a:rPr lang="en-US" sz="4800" b="0" i="0" u="none" strike="noStrike" baseline="30000" dirty="0">
                <a:solidFill>
                  <a:srgbClr val="977942"/>
                </a:solidFill>
                <a:latin typeface="Arboria Medium" panose="02000000000000000000" pitchFamily="50" charset="0"/>
              </a:rPr>
              <a:t>South Town Music Festival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B73B994-8DAB-46D1-F1EE-6DBDC87D9EEA}"/>
              </a:ext>
            </a:extLst>
          </p:cNvPr>
          <p:cNvSpPr/>
          <p:nvPr/>
        </p:nvSpPr>
        <p:spPr>
          <a:xfrm>
            <a:off x="-14514" y="5099280"/>
            <a:ext cx="9158514" cy="1758719"/>
          </a:xfrm>
          <a:prstGeom prst="rect">
            <a:avLst/>
          </a:prstGeom>
          <a:solidFill>
            <a:srgbClr val="3366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7503BD55-04A2-3589-6763-B8B4BD62B79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1599" y="5273181"/>
            <a:ext cx="3454201" cy="130743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E7FA60E-7068-51D9-DBC3-9D17CD46035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1800" y="1828801"/>
            <a:ext cx="4064000" cy="304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A92959B-6A03-D833-251C-92C4896DFC2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8200" y="1828802"/>
            <a:ext cx="4064000" cy="3041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061333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6226</TotalTime>
  <Words>745</Words>
  <Application>Microsoft Office PowerPoint</Application>
  <PresentationFormat>On-screen Show (4:3)</PresentationFormat>
  <Paragraphs>99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Arboria Bold</vt:lpstr>
      <vt:lpstr>Arboria Book</vt:lpstr>
      <vt:lpstr>Arboria Medium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Main Street Medina</dc:creator>
  <cp:lastModifiedBy>George Sam</cp:lastModifiedBy>
  <cp:revision>110</cp:revision>
  <cp:lastPrinted>2019-01-22T20:01:56Z</cp:lastPrinted>
  <dcterms:created xsi:type="dcterms:W3CDTF">2017-01-26T03:18:40Z</dcterms:created>
  <dcterms:modified xsi:type="dcterms:W3CDTF">2024-02-08T19:03:48Z</dcterms:modified>
</cp:coreProperties>
</file>